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media/image1.png" ContentType="image/png"/>
  <Override PartName="/ppt/media/image9.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20.png" ContentType="image/png"/>
  <Override PartName="/ppt/media/image21.png" ContentType="image/png"/>
  <Override PartName="/ppt/media/image22.png" ContentType="image/png"/>
  <Override PartName="/ppt/media/image23.png" ContentType="image/png"/>
  <Override PartName="/ppt/media/image24.png" ContentType="image/png"/>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9.xml" ContentType="application/vnd.openxmlformats-officedocument.presentationml.slideLayout+xml"/>
  <Override PartName="/ppt/slideLayouts/slideLayout9.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3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_rels/slideLayout39.xml.rels" ContentType="application/vnd.openxmlformats-package.relationships+xml"/>
  <Override PartName="/ppt/slideLayouts/_rels/slideLayout31.xml.rels" ContentType="application/vnd.openxmlformats-package.relationships+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_rels/slide9.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8"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9"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41"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2"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3"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4"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5"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6"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59" name="PlaceHolder 2"/>
          <p:cNvSpPr>
            <a:spLocks noGrp="1"/>
          </p:cNvSpPr>
          <p:nvPr>
            <p:ph type="subTitle"/>
          </p:nvPr>
        </p:nvSpPr>
        <p:spPr>
          <a:xfrm>
            <a:off x="1103400" y="2053080"/>
            <a:ext cx="8946360" cy="41950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61"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63"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4"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6" name="PlaceHolder 1"/>
          <p:cNvSpPr>
            <a:spLocks noGrp="1"/>
          </p:cNvSpPr>
          <p:nvPr>
            <p:ph type="subTitle"/>
          </p:nvPr>
        </p:nvSpPr>
        <p:spPr>
          <a:xfrm>
            <a:off x="646200" y="452880"/>
            <a:ext cx="9404280" cy="64911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68"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9"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0"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2" name="PlaceHolder 2"/>
          <p:cNvSpPr>
            <a:spLocks noGrp="1"/>
          </p:cNvSpPr>
          <p:nvPr>
            <p:ph type="subTitle"/>
          </p:nvPr>
        </p:nvSpPr>
        <p:spPr>
          <a:xfrm>
            <a:off x="1103400" y="2053080"/>
            <a:ext cx="8946360" cy="41950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72"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3"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4"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76"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8"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80"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1"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83"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4"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5"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6"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88"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9"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0"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1"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2"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3"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06" name="PlaceHolder 2"/>
          <p:cNvSpPr>
            <a:spLocks noGrp="1"/>
          </p:cNvSpPr>
          <p:nvPr>
            <p:ph type="subTitle"/>
          </p:nvPr>
        </p:nvSpPr>
        <p:spPr>
          <a:xfrm>
            <a:off x="1103400" y="2053080"/>
            <a:ext cx="8946360" cy="41950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08"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10"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11"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3" name="PlaceHolder 1"/>
          <p:cNvSpPr>
            <a:spLocks noGrp="1"/>
          </p:cNvSpPr>
          <p:nvPr>
            <p:ph type="subTitle"/>
          </p:nvPr>
        </p:nvSpPr>
        <p:spPr>
          <a:xfrm>
            <a:off x="646200" y="452880"/>
            <a:ext cx="9404280" cy="64911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15"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16"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17"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19"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0"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1"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23"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4"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5"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27"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8"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30"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1"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2"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3"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35"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6"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7"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8"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9"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40"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53" name="PlaceHolder 2"/>
          <p:cNvSpPr>
            <a:spLocks noGrp="1"/>
          </p:cNvSpPr>
          <p:nvPr>
            <p:ph type="subTitle"/>
          </p:nvPr>
        </p:nvSpPr>
        <p:spPr>
          <a:xfrm>
            <a:off x="1103400" y="2053080"/>
            <a:ext cx="8946360" cy="41950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55"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57"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58"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9"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0" name="PlaceHolder 1"/>
          <p:cNvSpPr>
            <a:spLocks noGrp="1"/>
          </p:cNvSpPr>
          <p:nvPr>
            <p:ph type="subTitle"/>
          </p:nvPr>
        </p:nvSpPr>
        <p:spPr>
          <a:xfrm>
            <a:off x="646200" y="452880"/>
            <a:ext cx="9404280" cy="64911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62"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63"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64"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66"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6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68"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70"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1"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2"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74"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5"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77"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8"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9"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0"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82"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3"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4"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5"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6"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7"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slideLayout" Target="../slideLayouts/slideLayout37.xml"/><Relationship Id="rId8" Type="http://schemas.openxmlformats.org/officeDocument/2006/relationships/slideLayout" Target="../slideLayouts/slideLayout38.xml"/><Relationship Id="rId9" Type="http://schemas.openxmlformats.org/officeDocument/2006/relationships/slideLayout" Target="../slideLayouts/slideLayout39.xml"/><Relationship Id="rId10" Type="http://schemas.openxmlformats.org/officeDocument/2006/relationships/slideLayout" Target="../slideLayouts/slideLayout40.xml"/><Relationship Id="rId11" Type="http://schemas.openxmlformats.org/officeDocument/2006/relationships/slideLayout" Target="../slideLayouts/slideLayout41.xml"/><Relationship Id="rId12" Type="http://schemas.openxmlformats.org/officeDocument/2006/relationships/slideLayout" Target="../slideLayouts/slideLayout42.xml"/><Relationship Id="rId13" Type="http://schemas.openxmlformats.org/officeDocument/2006/relationships/slideLayout" Target="../slideLayouts/slideLayout43.xml"/><Relationship Id="rId14" Type="http://schemas.openxmlformats.org/officeDocument/2006/relationships/slideLayout" Target="../slideLayouts/slideLayout44.xml"/><Relationship Id="rId15" Type="http://schemas.openxmlformats.org/officeDocument/2006/relationships/slideLayout" Target="../slideLayouts/slideLayout45.xml"/><Relationship Id="rId16" Type="http://schemas.openxmlformats.org/officeDocument/2006/relationships/slideLayout" Target="../slideLayouts/slideLayout46.xml"/><Relationship Id="rId17" Type="http://schemas.openxmlformats.org/officeDocument/2006/relationships/slideLayout" Target="../slideLayouts/slideLayout47.xml"/><Relationship Id="rId18"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rotWithShape="0">
            <a:gsLst>
              <a:gs pos="0">
                <a:srgbClr val="50b9c1"/>
              </a:gs>
              <a:gs pos="100000">
                <a:srgbClr val="50b9c1"/>
              </a:gs>
            </a:gsLst>
            <a:path path="circle">
              <a:fillToRect l="50000" t="50000" r="50000" b="50000"/>
            </a:path>
          </a:gra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5800" y="6095880"/>
            <a:ext cx="993240" cy="761760"/>
          </a:xfrm>
          <a:prstGeom prst="rect">
            <a:avLst/>
          </a:prstGeom>
          <a:ln>
            <a:noFill/>
          </a:ln>
        </p:spPr>
      </p:pic>
      <p:sp>
        <p:nvSpPr>
          <p:cNvPr id="5" name="CustomShape 2"/>
          <p:cNvSpPr/>
          <p:nvPr/>
        </p:nvSpPr>
        <p:spPr>
          <a:xfrm>
            <a:off x="10437840" y="0"/>
            <a:ext cx="685440" cy="1142640"/>
          </a:xfrm>
          <a:prstGeom prst="rect">
            <a:avLst/>
          </a:prstGeom>
          <a:solidFill>
            <a:schemeClr val="accent1"/>
          </a:soli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1447920"/>
            <a:ext cx="8825400" cy="3329280"/>
          </a:xfrm>
          <a:prstGeom prst="rect">
            <a:avLst/>
          </a:prstGeom>
        </p:spPr>
        <p:txBody>
          <a:bodyPr anchor="b">
            <a:noAutofit/>
          </a:bodyPr>
          <a:p>
            <a:pPr>
              <a:lnSpc>
                <a:spcPct val="100000"/>
              </a:lnSpc>
            </a:pPr>
            <a:r>
              <a:rPr b="0" lang="en-US" sz="7200" spc="-1" strike="noStrike">
                <a:solidFill>
                  <a:srgbClr val="ebebeb"/>
                </a:solidFill>
                <a:latin typeface="Century Gothic"/>
              </a:rPr>
              <a:t>Click to edit Master title style</a:t>
            </a:r>
            <a:endParaRPr b="0" lang="en-US" sz="7200" spc="-1" strike="noStrike">
              <a:solidFill>
                <a:srgbClr val="ffffff"/>
              </a:solid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noAutofit/>
          </a:bodyPr>
          <a:p>
            <a:pPr>
              <a:lnSpc>
                <a:spcPct val="100000"/>
              </a:lnSpc>
            </a:pPr>
            <a:fld id="{400CE208-4A59-4594-9BE4-BD2323135336}" type="datetime">
              <a:rPr b="0" lang="en-US" sz="1100" spc="-1" strike="noStrike">
                <a:solidFill>
                  <a:srgbClr val="ffffff"/>
                </a:solidFill>
                <a:latin typeface="Century Gothic"/>
              </a:rPr>
              <a:t>12/14/20</a:t>
            </a:fld>
            <a:endParaRPr b="0" lang="en-IN" sz="1100" spc="-1" strike="noStrike">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noAutofit/>
          </a:bodyPr>
          <a:p>
            <a:endParaRPr b="0" lang="en-IN" sz="2400" spc="-1" strike="noStrike">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noAutofit/>
          </a:bodyPr>
          <a:p>
            <a:pPr algn="ctr">
              <a:lnSpc>
                <a:spcPct val="100000"/>
              </a:lnSpc>
            </a:pPr>
            <a:fld id="{B99A0190-4000-4631-A984-2F8EFA5175FD}" type="slidenum">
              <a:rPr b="0" lang="en-US" sz="2800" spc="-1" strike="noStrike">
                <a:solidFill>
                  <a:srgbClr val="ffffff"/>
                </a:solidFill>
                <a:latin typeface="Century Gothic"/>
              </a:rPr>
              <a:t>1</a:t>
            </a:fld>
            <a:endParaRPr b="0" lang="en-IN" sz="2800" spc="-1" strike="noStrike">
              <a:latin typeface="Times New Roman"/>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47" name="Picture 7" descr=""/>
          <p:cNvPicPr/>
          <p:nvPr/>
        </p:nvPicPr>
        <p:blipFill>
          <a:blip r:embed="rId3"/>
          <a:srcRect l="3610" t="0" r="0" b="0"/>
          <a:stretch/>
        </p:blipFill>
        <p:spPr>
          <a:xfrm>
            <a:off x="0" y="2669760"/>
            <a:ext cx="4036680" cy="4187880"/>
          </a:xfrm>
          <a:prstGeom prst="rect">
            <a:avLst/>
          </a:prstGeom>
          <a:ln>
            <a:noFill/>
          </a:ln>
        </p:spPr>
      </p:pic>
      <p:pic>
        <p:nvPicPr>
          <p:cNvPr id="48" name="Picture 6" descr=""/>
          <p:cNvPicPr/>
          <p:nvPr/>
        </p:nvPicPr>
        <p:blipFill>
          <a:blip r:embed="rId4"/>
          <a:srcRect l="35647" t="0" r="0" b="0"/>
          <a:stretch/>
        </p:blipFill>
        <p:spPr>
          <a:xfrm>
            <a:off x="0" y="2892240"/>
            <a:ext cx="1522080" cy="2365200"/>
          </a:xfrm>
          <a:prstGeom prst="rect">
            <a:avLst/>
          </a:prstGeom>
          <a:ln>
            <a:noFill/>
          </a:ln>
        </p:spPr>
      </p:pic>
      <p:sp>
        <p:nvSpPr>
          <p:cNvPr id="49" name="CustomShape 1"/>
          <p:cNvSpPr/>
          <p:nvPr/>
        </p:nvSpPr>
        <p:spPr>
          <a:xfrm>
            <a:off x="8609040" y="1676520"/>
            <a:ext cx="2819160" cy="2819160"/>
          </a:xfrm>
          <a:prstGeom prst="ellipse">
            <a:avLst/>
          </a:prstGeom>
          <a:gradFill rotWithShape="0">
            <a:gsLst>
              <a:gs pos="0">
                <a:srgbClr val="50b9c1"/>
              </a:gs>
              <a:gs pos="100000">
                <a:srgbClr val="50b9c1"/>
              </a:gs>
            </a:gsLst>
            <a:path path="circle">
              <a:fillToRect l="50000" t="50000" r="50000" b="50000"/>
            </a:path>
          </a:gra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50" name="Picture 8" descr=""/>
          <p:cNvPicPr/>
          <p:nvPr/>
        </p:nvPicPr>
        <p:blipFill>
          <a:blip r:embed="rId5"/>
          <a:srcRect l="0" t="28812" r="0" b="0"/>
          <a:stretch/>
        </p:blipFill>
        <p:spPr>
          <a:xfrm>
            <a:off x="7999560" y="0"/>
            <a:ext cx="1603080" cy="1141200"/>
          </a:xfrm>
          <a:prstGeom prst="rect">
            <a:avLst/>
          </a:prstGeom>
          <a:ln>
            <a:noFill/>
          </a:ln>
        </p:spPr>
      </p:pic>
      <p:pic>
        <p:nvPicPr>
          <p:cNvPr id="51" name="Picture 9" descr=""/>
          <p:cNvPicPr/>
          <p:nvPr/>
        </p:nvPicPr>
        <p:blipFill>
          <a:blip r:embed="rId6"/>
          <a:srcRect l="0" t="0" r="0" b="23333"/>
          <a:stretch/>
        </p:blipFill>
        <p:spPr>
          <a:xfrm>
            <a:off x="8605800" y="6095880"/>
            <a:ext cx="993240" cy="761760"/>
          </a:xfrm>
          <a:prstGeom prst="rect">
            <a:avLst/>
          </a:prstGeom>
          <a:ln>
            <a:noFill/>
          </a:ln>
        </p:spPr>
      </p:pic>
      <p:sp>
        <p:nvSpPr>
          <p:cNvPr id="52" name="CustomShape 2"/>
          <p:cNvSpPr/>
          <p:nvPr/>
        </p:nvSpPr>
        <p:spPr>
          <a:xfrm>
            <a:off x="10437840" y="0"/>
            <a:ext cx="685440" cy="1142640"/>
          </a:xfrm>
          <a:prstGeom prst="rect">
            <a:avLst/>
          </a:prstGeom>
          <a:solidFill>
            <a:schemeClr val="accent1"/>
          </a:soli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3" name="PlaceHolder 3"/>
          <p:cNvSpPr>
            <a:spLocks noGrp="1"/>
          </p:cNvSpPr>
          <p:nvPr>
            <p:ph type="title"/>
          </p:nvPr>
        </p:nvSpPr>
        <p:spPr>
          <a:xfrm>
            <a:off x="646200" y="452880"/>
            <a:ext cx="9404280" cy="1400040"/>
          </a:xfrm>
          <a:prstGeom prst="rect">
            <a:avLst/>
          </a:prstGeom>
        </p:spPr>
        <p:txBody>
          <a:bodyPr>
            <a:noAutofit/>
          </a:bodyPr>
          <a:p>
            <a:pPr>
              <a:lnSpc>
                <a:spcPct val="100000"/>
              </a:lnSpc>
            </a:pPr>
            <a:r>
              <a:rPr b="0" lang="en-US" sz="4200" spc="-1" strike="noStrike">
                <a:solidFill>
                  <a:srgbClr val="ebebeb"/>
                </a:solidFill>
                <a:latin typeface="Century Gothic"/>
              </a:rPr>
              <a:t>Click to edit Master title style</a:t>
            </a:r>
            <a:endParaRPr b="0" lang="en-US" sz="4200" spc="-1" strike="noStrike">
              <a:solidFill>
                <a:srgbClr val="ffffff"/>
              </a:solidFill>
              <a:latin typeface="Century Gothic"/>
            </a:endParaRPr>
          </a:p>
        </p:txBody>
      </p:sp>
      <p:sp>
        <p:nvSpPr>
          <p:cNvPr id="54" name="PlaceHolder 4"/>
          <p:cNvSpPr>
            <a:spLocks noGrp="1"/>
          </p:cNvSpPr>
          <p:nvPr>
            <p:ph type="body"/>
          </p:nvPr>
        </p:nvSpPr>
        <p:spPr>
          <a:xfrm>
            <a:off x="1103400" y="2053080"/>
            <a:ext cx="8946360" cy="4195080"/>
          </a:xfrm>
          <a:prstGeom prst="rect">
            <a:avLst/>
          </a:prstGeom>
        </p:spPr>
        <p:txBody>
          <a:bodyPr>
            <a:noAutofit/>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Click to edit Master text styles</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Second level</a:t>
            </a:r>
            <a:endParaRPr b="0" lang="en-US" sz="1800" spc="-1" strike="noStrike">
              <a:solidFill>
                <a:srgbClr val="ffffff"/>
              </a:solidFill>
              <a:latin typeface="Century Gothic"/>
            </a:endParaRPr>
          </a:p>
          <a:p>
            <a:pPr lvl="2" marL="1143000" indent="-228240">
              <a:lnSpc>
                <a:spcPct val="100000"/>
              </a:lnSpc>
              <a:spcBef>
                <a:spcPts val="1001"/>
              </a:spcBef>
              <a:buClr>
                <a:srgbClr val="8ad0d6"/>
              </a:buClr>
              <a:buSzPct val="80000"/>
              <a:buFont typeface="Wingdings 3" charset="2"/>
              <a:buChar char=""/>
            </a:pPr>
            <a:r>
              <a:rPr b="0" lang="en-US" sz="1600" spc="-1" strike="noStrike">
                <a:solidFill>
                  <a:srgbClr val="ffffff"/>
                </a:solidFill>
                <a:latin typeface="Century Gothic"/>
              </a:rPr>
              <a:t>Third level</a:t>
            </a:r>
            <a:endParaRPr b="0" lang="en-US" sz="1600" spc="-1" strike="noStrike">
              <a:solidFill>
                <a:srgbClr val="ffffff"/>
              </a:solidFill>
              <a:latin typeface="Century Gothic"/>
            </a:endParaRPr>
          </a:p>
          <a:p>
            <a:pPr lvl="3" marL="1600200" indent="-22824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Fourth level</a:t>
            </a:r>
            <a:endParaRPr b="0" lang="en-US" sz="1400" spc="-1" strike="noStrike">
              <a:solidFill>
                <a:srgbClr val="ffffff"/>
              </a:solidFill>
              <a:latin typeface="Century Gothic"/>
            </a:endParaRPr>
          </a:p>
          <a:p>
            <a:pPr lvl="4" marL="2057400" indent="-22824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Fifth level</a:t>
            </a:r>
            <a:endParaRPr b="0" lang="en-US" sz="1400" spc="-1" strike="noStrike">
              <a:solidFill>
                <a:srgbClr val="ffffff"/>
              </a:solidFill>
              <a:latin typeface="Century Gothic"/>
            </a:endParaRPr>
          </a:p>
        </p:txBody>
      </p:sp>
      <p:sp>
        <p:nvSpPr>
          <p:cNvPr id="55" name="PlaceHolder 5"/>
          <p:cNvSpPr>
            <a:spLocks noGrp="1"/>
          </p:cNvSpPr>
          <p:nvPr>
            <p:ph type="dt"/>
          </p:nvPr>
        </p:nvSpPr>
        <p:spPr>
          <a:xfrm rot="5400000">
            <a:off x="10155600" y="1790640"/>
            <a:ext cx="990360" cy="304560"/>
          </a:xfrm>
          <a:prstGeom prst="rect">
            <a:avLst/>
          </a:prstGeom>
        </p:spPr>
        <p:txBody>
          <a:bodyPr>
            <a:noAutofit/>
          </a:bodyPr>
          <a:p>
            <a:pPr>
              <a:lnSpc>
                <a:spcPct val="100000"/>
              </a:lnSpc>
            </a:pPr>
            <a:fld id="{772DBEDB-2013-4814-B408-F25689577832}" type="datetime">
              <a:rPr b="0" lang="en-US" sz="1100" spc="-1" strike="noStrike">
                <a:solidFill>
                  <a:srgbClr val="ffffff"/>
                </a:solidFill>
                <a:latin typeface="Century Gothic"/>
              </a:rPr>
              <a:t>12/14/20</a:t>
            </a:fld>
            <a:endParaRPr b="0" lang="en-IN" sz="1100" spc="-1" strike="noStrike">
              <a:latin typeface="Times New Roman"/>
            </a:endParaRPr>
          </a:p>
        </p:txBody>
      </p:sp>
      <p:sp>
        <p:nvSpPr>
          <p:cNvPr id="56" name="PlaceHolder 6"/>
          <p:cNvSpPr>
            <a:spLocks noGrp="1"/>
          </p:cNvSpPr>
          <p:nvPr>
            <p:ph type="ftr"/>
          </p:nvPr>
        </p:nvSpPr>
        <p:spPr>
          <a:xfrm rot="5400000">
            <a:off x="8951760" y="3225240"/>
            <a:ext cx="3859560" cy="304560"/>
          </a:xfrm>
          <a:prstGeom prst="rect">
            <a:avLst/>
          </a:prstGeom>
        </p:spPr>
        <p:txBody>
          <a:bodyPr anchor="b">
            <a:noAutofit/>
          </a:bodyPr>
          <a:p>
            <a:endParaRPr b="0" lang="en-IN" sz="2400" spc="-1" strike="noStrike">
              <a:latin typeface="Times New Roman"/>
            </a:endParaRPr>
          </a:p>
        </p:txBody>
      </p:sp>
      <p:sp>
        <p:nvSpPr>
          <p:cNvPr id="57" name="PlaceHolder 7"/>
          <p:cNvSpPr>
            <a:spLocks noGrp="1"/>
          </p:cNvSpPr>
          <p:nvPr>
            <p:ph type="sldNum"/>
          </p:nvPr>
        </p:nvSpPr>
        <p:spPr>
          <a:xfrm>
            <a:off x="10352520" y="295560"/>
            <a:ext cx="837720" cy="767160"/>
          </a:xfrm>
          <a:prstGeom prst="rect">
            <a:avLst/>
          </a:prstGeom>
        </p:spPr>
        <p:txBody>
          <a:bodyPr anchor="b">
            <a:noAutofit/>
          </a:bodyPr>
          <a:p>
            <a:pPr algn="ctr">
              <a:lnSpc>
                <a:spcPct val="100000"/>
              </a:lnSpc>
            </a:pPr>
            <a:fld id="{5BDBC4B2-2276-47E8-A9B5-B1D37E8F4923}" type="slidenum">
              <a:rPr b="0" lang="en-US" sz="2800" spc="-1" strike="noStrike">
                <a:solidFill>
                  <a:srgbClr val="ffffff"/>
                </a:solidFill>
                <a:latin typeface="Century Gothic"/>
              </a:rPr>
              <a:t>&lt;number&gt;</a:t>
            </a:fld>
            <a:endParaRPr b="0" lang="en-IN" sz="2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94" name="Picture 7" descr=""/>
          <p:cNvPicPr/>
          <p:nvPr/>
        </p:nvPicPr>
        <p:blipFill>
          <a:blip r:embed="rId3"/>
          <a:srcRect l="3610" t="0" r="0" b="0"/>
          <a:stretch/>
        </p:blipFill>
        <p:spPr>
          <a:xfrm>
            <a:off x="0" y="2669760"/>
            <a:ext cx="4036680" cy="4187880"/>
          </a:xfrm>
          <a:prstGeom prst="rect">
            <a:avLst/>
          </a:prstGeom>
          <a:ln>
            <a:noFill/>
          </a:ln>
        </p:spPr>
      </p:pic>
      <p:pic>
        <p:nvPicPr>
          <p:cNvPr id="95" name="Picture 6" descr=""/>
          <p:cNvPicPr/>
          <p:nvPr/>
        </p:nvPicPr>
        <p:blipFill>
          <a:blip r:embed="rId4"/>
          <a:srcRect l="35647" t="0" r="0" b="0"/>
          <a:stretch/>
        </p:blipFill>
        <p:spPr>
          <a:xfrm>
            <a:off x="0" y="2892240"/>
            <a:ext cx="1522080" cy="2365200"/>
          </a:xfrm>
          <a:prstGeom prst="rect">
            <a:avLst/>
          </a:prstGeom>
          <a:ln>
            <a:noFill/>
          </a:ln>
        </p:spPr>
      </p:pic>
      <p:sp>
        <p:nvSpPr>
          <p:cNvPr id="96" name="CustomShape 1"/>
          <p:cNvSpPr/>
          <p:nvPr/>
        </p:nvSpPr>
        <p:spPr>
          <a:xfrm>
            <a:off x="8609040" y="1676520"/>
            <a:ext cx="2819160" cy="2819160"/>
          </a:xfrm>
          <a:prstGeom prst="ellipse">
            <a:avLst/>
          </a:prstGeom>
          <a:gradFill rotWithShape="0">
            <a:gsLst>
              <a:gs pos="0">
                <a:srgbClr val="50b9c1"/>
              </a:gs>
              <a:gs pos="100000">
                <a:srgbClr val="50b9c1"/>
              </a:gs>
            </a:gsLst>
            <a:path path="circle">
              <a:fillToRect l="50000" t="50000" r="50000" b="50000"/>
            </a:path>
          </a:gra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97" name="Picture 8" descr=""/>
          <p:cNvPicPr/>
          <p:nvPr/>
        </p:nvPicPr>
        <p:blipFill>
          <a:blip r:embed="rId5"/>
          <a:srcRect l="0" t="28812" r="0" b="0"/>
          <a:stretch/>
        </p:blipFill>
        <p:spPr>
          <a:xfrm>
            <a:off x="7999560" y="0"/>
            <a:ext cx="1603080" cy="1141200"/>
          </a:xfrm>
          <a:prstGeom prst="rect">
            <a:avLst/>
          </a:prstGeom>
          <a:ln>
            <a:noFill/>
          </a:ln>
        </p:spPr>
      </p:pic>
      <p:pic>
        <p:nvPicPr>
          <p:cNvPr id="98" name="Picture 9" descr=""/>
          <p:cNvPicPr/>
          <p:nvPr/>
        </p:nvPicPr>
        <p:blipFill>
          <a:blip r:embed="rId6"/>
          <a:srcRect l="0" t="0" r="0" b="23333"/>
          <a:stretch/>
        </p:blipFill>
        <p:spPr>
          <a:xfrm>
            <a:off x="8605800" y="6095880"/>
            <a:ext cx="993240" cy="761760"/>
          </a:xfrm>
          <a:prstGeom prst="rect">
            <a:avLst/>
          </a:prstGeom>
          <a:ln>
            <a:noFill/>
          </a:ln>
        </p:spPr>
      </p:pic>
      <p:sp>
        <p:nvSpPr>
          <p:cNvPr id="99" name="CustomShape 2"/>
          <p:cNvSpPr/>
          <p:nvPr/>
        </p:nvSpPr>
        <p:spPr>
          <a:xfrm>
            <a:off x="10437840" y="0"/>
            <a:ext cx="685440" cy="1142640"/>
          </a:xfrm>
          <a:prstGeom prst="rect">
            <a:avLst/>
          </a:prstGeom>
          <a:solidFill>
            <a:schemeClr val="accent1"/>
          </a:soli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00" name="PlaceHolder 3"/>
          <p:cNvSpPr>
            <a:spLocks noGrp="1"/>
          </p:cNvSpPr>
          <p:nvPr>
            <p:ph type="title"/>
          </p:nvPr>
        </p:nvSpPr>
        <p:spPr>
          <a:xfrm>
            <a:off x="646200" y="452880"/>
            <a:ext cx="9404280" cy="1400040"/>
          </a:xfrm>
          <a:prstGeom prst="rect">
            <a:avLst/>
          </a:prstGeom>
        </p:spPr>
        <p:txBody>
          <a:bodyPr>
            <a:noAutofit/>
          </a:bodyPr>
          <a:p>
            <a:pPr>
              <a:lnSpc>
                <a:spcPct val="100000"/>
              </a:lnSpc>
            </a:pPr>
            <a:r>
              <a:rPr b="0" lang="en-US" sz="4200" spc="-1" strike="noStrike">
                <a:solidFill>
                  <a:srgbClr val="ebebeb"/>
                </a:solidFill>
                <a:latin typeface="Century Gothic"/>
              </a:rPr>
              <a:t>Click to edit Master title style</a:t>
            </a:r>
            <a:endParaRPr b="0" lang="en-US" sz="4200" spc="-1" strike="noStrike">
              <a:solidFill>
                <a:srgbClr val="ffffff"/>
              </a:solidFill>
              <a:latin typeface="Century Gothic"/>
            </a:endParaRPr>
          </a:p>
        </p:txBody>
      </p:sp>
      <p:sp>
        <p:nvSpPr>
          <p:cNvPr id="101" name="PlaceHolder 4"/>
          <p:cNvSpPr>
            <a:spLocks noGrp="1"/>
          </p:cNvSpPr>
          <p:nvPr>
            <p:ph type="dt"/>
          </p:nvPr>
        </p:nvSpPr>
        <p:spPr>
          <a:xfrm rot="5400000">
            <a:off x="10155600" y="1790640"/>
            <a:ext cx="990360" cy="304560"/>
          </a:xfrm>
          <a:prstGeom prst="rect">
            <a:avLst/>
          </a:prstGeom>
        </p:spPr>
        <p:txBody>
          <a:bodyPr>
            <a:noAutofit/>
          </a:bodyPr>
          <a:p>
            <a:pPr>
              <a:lnSpc>
                <a:spcPct val="100000"/>
              </a:lnSpc>
            </a:pPr>
            <a:fld id="{8208D0C1-4119-4951-95DB-BC1AA1D80EDA}" type="datetime">
              <a:rPr b="0" lang="en-US" sz="1100" spc="-1" strike="noStrike">
                <a:solidFill>
                  <a:srgbClr val="ffffff"/>
                </a:solidFill>
                <a:latin typeface="Century Gothic"/>
              </a:rPr>
              <a:t>12/14/20</a:t>
            </a:fld>
            <a:endParaRPr b="0" lang="en-IN" sz="1100" spc="-1" strike="noStrike">
              <a:latin typeface="Times New Roman"/>
            </a:endParaRPr>
          </a:p>
        </p:txBody>
      </p:sp>
      <p:sp>
        <p:nvSpPr>
          <p:cNvPr id="102" name="PlaceHolder 5"/>
          <p:cNvSpPr>
            <a:spLocks noGrp="1"/>
          </p:cNvSpPr>
          <p:nvPr>
            <p:ph type="ftr"/>
          </p:nvPr>
        </p:nvSpPr>
        <p:spPr>
          <a:xfrm rot="5400000">
            <a:off x="8951760" y="3225240"/>
            <a:ext cx="3859560" cy="304560"/>
          </a:xfrm>
          <a:prstGeom prst="rect">
            <a:avLst/>
          </a:prstGeom>
        </p:spPr>
        <p:txBody>
          <a:bodyPr anchor="b">
            <a:noAutofit/>
          </a:bodyPr>
          <a:p>
            <a:endParaRPr b="0" lang="en-IN" sz="2400" spc="-1" strike="noStrike">
              <a:latin typeface="Times New Roman"/>
            </a:endParaRPr>
          </a:p>
        </p:txBody>
      </p:sp>
      <p:sp>
        <p:nvSpPr>
          <p:cNvPr id="103" name="PlaceHolder 6"/>
          <p:cNvSpPr>
            <a:spLocks noGrp="1"/>
          </p:cNvSpPr>
          <p:nvPr>
            <p:ph type="sldNum"/>
          </p:nvPr>
        </p:nvSpPr>
        <p:spPr>
          <a:xfrm>
            <a:off x="10352520" y="295560"/>
            <a:ext cx="837720" cy="767160"/>
          </a:xfrm>
          <a:prstGeom prst="rect">
            <a:avLst/>
          </a:prstGeom>
        </p:spPr>
        <p:txBody>
          <a:bodyPr anchor="b">
            <a:noAutofit/>
          </a:bodyPr>
          <a:p>
            <a:pPr algn="ctr">
              <a:lnSpc>
                <a:spcPct val="100000"/>
              </a:lnSpc>
            </a:pPr>
            <a:fld id="{609B76A6-E0EE-49C1-8D04-885910C8A628}" type="slidenum">
              <a:rPr b="0" lang="en-US" sz="2800" spc="-1" strike="noStrike">
                <a:solidFill>
                  <a:srgbClr val="ffffff"/>
                </a:solidFill>
                <a:latin typeface="Century Gothic"/>
              </a:rPr>
              <a:t>&lt;number&gt;</a:t>
            </a:fld>
            <a:endParaRPr b="0" lang="en-IN" sz="2800" spc="-1" strike="noStrike">
              <a:latin typeface="Times New Roman"/>
            </a:endParaRPr>
          </a:p>
        </p:txBody>
      </p:sp>
      <p:sp>
        <p:nvSpPr>
          <p:cNvPr id="104"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41" name="Picture 7" descr=""/>
          <p:cNvPicPr/>
          <p:nvPr/>
        </p:nvPicPr>
        <p:blipFill>
          <a:blip r:embed="rId3"/>
          <a:srcRect l="3610" t="0" r="0" b="0"/>
          <a:stretch/>
        </p:blipFill>
        <p:spPr>
          <a:xfrm>
            <a:off x="0" y="2669760"/>
            <a:ext cx="4036680" cy="4187880"/>
          </a:xfrm>
          <a:prstGeom prst="rect">
            <a:avLst/>
          </a:prstGeom>
          <a:ln>
            <a:noFill/>
          </a:ln>
        </p:spPr>
      </p:pic>
      <p:pic>
        <p:nvPicPr>
          <p:cNvPr id="142" name="Picture 6" descr=""/>
          <p:cNvPicPr/>
          <p:nvPr/>
        </p:nvPicPr>
        <p:blipFill>
          <a:blip r:embed="rId4"/>
          <a:srcRect l="35647" t="0" r="0" b="0"/>
          <a:stretch/>
        </p:blipFill>
        <p:spPr>
          <a:xfrm>
            <a:off x="0" y="2892240"/>
            <a:ext cx="1522080" cy="2365200"/>
          </a:xfrm>
          <a:prstGeom prst="rect">
            <a:avLst/>
          </a:prstGeom>
          <a:ln>
            <a:noFill/>
          </a:ln>
        </p:spPr>
      </p:pic>
      <p:sp>
        <p:nvSpPr>
          <p:cNvPr id="143" name="CustomShape 1"/>
          <p:cNvSpPr/>
          <p:nvPr/>
        </p:nvSpPr>
        <p:spPr>
          <a:xfrm>
            <a:off x="8609040" y="1676520"/>
            <a:ext cx="2819160" cy="2819160"/>
          </a:xfrm>
          <a:prstGeom prst="ellipse">
            <a:avLst/>
          </a:prstGeom>
          <a:gradFill rotWithShape="0">
            <a:gsLst>
              <a:gs pos="0">
                <a:srgbClr val="50b9c1"/>
              </a:gs>
              <a:gs pos="100000">
                <a:srgbClr val="50b9c1"/>
              </a:gs>
            </a:gsLst>
            <a:path path="circle">
              <a:fillToRect l="50000" t="50000" r="50000" b="50000"/>
            </a:path>
          </a:gra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44" name="Picture 8" descr=""/>
          <p:cNvPicPr/>
          <p:nvPr/>
        </p:nvPicPr>
        <p:blipFill>
          <a:blip r:embed="rId5"/>
          <a:srcRect l="0" t="28812" r="0" b="0"/>
          <a:stretch/>
        </p:blipFill>
        <p:spPr>
          <a:xfrm>
            <a:off x="7999560" y="0"/>
            <a:ext cx="1603080" cy="1141200"/>
          </a:xfrm>
          <a:prstGeom prst="rect">
            <a:avLst/>
          </a:prstGeom>
          <a:ln>
            <a:noFill/>
          </a:ln>
        </p:spPr>
      </p:pic>
      <p:pic>
        <p:nvPicPr>
          <p:cNvPr id="145" name="Picture 9" descr=""/>
          <p:cNvPicPr/>
          <p:nvPr/>
        </p:nvPicPr>
        <p:blipFill>
          <a:blip r:embed="rId6"/>
          <a:srcRect l="0" t="0" r="0" b="23333"/>
          <a:stretch/>
        </p:blipFill>
        <p:spPr>
          <a:xfrm>
            <a:off x="8605800" y="6095880"/>
            <a:ext cx="993240" cy="761760"/>
          </a:xfrm>
          <a:prstGeom prst="rect">
            <a:avLst/>
          </a:prstGeom>
          <a:ln>
            <a:noFill/>
          </a:ln>
        </p:spPr>
      </p:pic>
      <p:sp>
        <p:nvSpPr>
          <p:cNvPr id="146" name="CustomShape 2"/>
          <p:cNvSpPr/>
          <p:nvPr/>
        </p:nvSpPr>
        <p:spPr>
          <a:xfrm>
            <a:off x="10437840" y="0"/>
            <a:ext cx="685440" cy="1142640"/>
          </a:xfrm>
          <a:prstGeom prst="rect">
            <a:avLst/>
          </a:prstGeom>
          <a:solidFill>
            <a:schemeClr val="accent1"/>
          </a:soli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47" name="PlaceHolder 3"/>
          <p:cNvSpPr>
            <a:spLocks noGrp="1"/>
          </p:cNvSpPr>
          <p:nvPr>
            <p:ph type="dt"/>
          </p:nvPr>
        </p:nvSpPr>
        <p:spPr>
          <a:xfrm rot="5400000">
            <a:off x="10155600" y="1790640"/>
            <a:ext cx="990360" cy="304560"/>
          </a:xfrm>
          <a:prstGeom prst="rect">
            <a:avLst/>
          </a:prstGeom>
        </p:spPr>
        <p:txBody>
          <a:bodyPr>
            <a:noAutofit/>
          </a:bodyPr>
          <a:p>
            <a:pPr>
              <a:lnSpc>
                <a:spcPct val="100000"/>
              </a:lnSpc>
            </a:pPr>
            <a:fld id="{3E7DE90C-215F-491C-9A9F-11D928813555}" type="datetime">
              <a:rPr b="0" lang="en-US" sz="1100" spc="-1" strike="noStrike">
                <a:solidFill>
                  <a:srgbClr val="ffffff"/>
                </a:solidFill>
                <a:latin typeface="Century Gothic"/>
              </a:rPr>
              <a:t>12/14/20</a:t>
            </a:fld>
            <a:endParaRPr b="0" lang="en-IN" sz="1100" spc="-1" strike="noStrike">
              <a:latin typeface="Times New Roman"/>
            </a:endParaRPr>
          </a:p>
        </p:txBody>
      </p:sp>
      <p:sp>
        <p:nvSpPr>
          <p:cNvPr id="148" name="PlaceHolder 4"/>
          <p:cNvSpPr>
            <a:spLocks noGrp="1"/>
          </p:cNvSpPr>
          <p:nvPr>
            <p:ph type="ftr"/>
          </p:nvPr>
        </p:nvSpPr>
        <p:spPr>
          <a:xfrm rot="5400000">
            <a:off x="8951760" y="3225240"/>
            <a:ext cx="3859560" cy="304560"/>
          </a:xfrm>
          <a:prstGeom prst="rect">
            <a:avLst/>
          </a:prstGeom>
        </p:spPr>
        <p:txBody>
          <a:bodyPr anchor="b">
            <a:noAutofit/>
          </a:bodyPr>
          <a:p>
            <a:endParaRPr b="0" lang="en-IN" sz="2400" spc="-1" strike="noStrike">
              <a:latin typeface="Times New Roman"/>
            </a:endParaRPr>
          </a:p>
        </p:txBody>
      </p:sp>
      <p:sp>
        <p:nvSpPr>
          <p:cNvPr id="149" name="PlaceHolder 5"/>
          <p:cNvSpPr>
            <a:spLocks noGrp="1"/>
          </p:cNvSpPr>
          <p:nvPr>
            <p:ph type="sldNum"/>
          </p:nvPr>
        </p:nvSpPr>
        <p:spPr>
          <a:xfrm>
            <a:off x="10352520" y="295560"/>
            <a:ext cx="837720" cy="767160"/>
          </a:xfrm>
          <a:prstGeom prst="rect">
            <a:avLst/>
          </a:prstGeom>
        </p:spPr>
        <p:txBody>
          <a:bodyPr anchor="b">
            <a:noAutofit/>
          </a:bodyPr>
          <a:p>
            <a:pPr algn="ctr">
              <a:lnSpc>
                <a:spcPct val="100000"/>
              </a:lnSpc>
            </a:pPr>
            <a:fld id="{8A05BE49-8429-470A-92E5-A8888A8734DC}" type="slidenum">
              <a:rPr b="0" lang="en-US" sz="2800" spc="-1" strike="noStrike">
                <a:solidFill>
                  <a:srgbClr val="ffffff"/>
                </a:solidFill>
                <a:latin typeface="Century Gothic"/>
              </a:rPr>
              <a:t>&lt;number&gt;</a:t>
            </a:fld>
            <a:endParaRPr b="0" lang="en-IN" sz="2800" spc="-1" strike="noStrike">
              <a:latin typeface="Times New Roman"/>
            </a:endParaRPr>
          </a:p>
        </p:txBody>
      </p:sp>
      <p:sp>
        <p:nvSpPr>
          <p:cNvPr id="150" name="PlaceHolder 6"/>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ffffff"/>
                </a:solidFill>
                <a:latin typeface="Century Gothic"/>
              </a:rPr>
              <a:t>Click to edit the title text format</a:t>
            </a:r>
            <a:endParaRPr b="0" lang="en-US" sz="1800" spc="-1" strike="noStrike">
              <a:solidFill>
                <a:srgbClr val="ffffff"/>
              </a:solidFill>
              <a:latin typeface="Century Gothic"/>
            </a:endParaRPr>
          </a:p>
        </p:txBody>
      </p:sp>
      <p:sp>
        <p:nvSpPr>
          <p:cNvPr id="151"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9.xml"/>
</Relationships>
</file>

<file path=ppt/slides/_rels/slide11.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37.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TextShape 1"/>
          <p:cNvSpPr txBox="1"/>
          <p:nvPr/>
        </p:nvSpPr>
        <p:spPr>
          <a:xfrm>
            <a:off x="1506960" y="630720"/>
            <a:ext cx="7766640" cy="2112120"/>
          </a:xfrm>
          <a:prstGeom prst="rect">
            <a:avLst/>
          </a:prstGeom>
          <a:noFill/>
          <a:ln>
            <a:noFill/>
          </a:ln>
        </p:spPr>
        <p:txBody>
          <a:bodyPr anchor="b">
            <a:normAutofit fontScale="77000"/>
          </a:bodyPr>
          <a:p>
            <a:pPr>
              <a:lnSpc>
                <a:spcPct val="100000"/>
              </a:lnSpc>
            </a:pPr>
            <a:r>
              <a:rPr b="1" lang="en-US" sz="4400" spc="-1" strike="noStrike">
                <a:solidFill>
                  <a:srgbClr val="ffffff"/>
                </a:solidFill>
                <a:latin typeface="Arial Black"/>
              </a:rPr>
              <a:t>Distributed attack detection through inductive learning in IoT</a:t>
            </a:r>
            <a:endParaRPr b="0" lang="en-US" sz="4400" spc="-1" strike="noStrike">
              <a:solidFill>
                <a:srgbClr val="ffffff"/>
              </a:solidFill>
              <a:latin typeface="Century Gothic"/>
            </a:endParaRPr>
          </a:p>
        </p:txBody>
      </p:sp>
      <p:sp>
        <p:nvSpPr>
          <p:cNvPr id="189" name="TextShape 2"/>
          <p:cNvSpPr txBox="1"/>
          <p:nvPr/>
        </p:nvSpPr>
        <p:spPr>
          <a:xfrm>
            <a:off x="1154880" y="4777200"/>
            <a:ext cx="10394280" cy="1848240"/>
          </a:xfrm>
          <a:prstGeom prst="rect">
            <a:avLst/>
          </a:prstGeom>
          <a:noFill/>
          <a:ln>
            <a:noFill/>
          </a:ln>
        </p:spPr>
        <p:txBody>
          <a:bodyPr>
            <a:noAutofit/>
          </a:bodyPr>
          <a:p>
            <a:pPr>
              <a:lnSpc>
                <a:spcPct val="100000"/>
              </a:lnSpc>
              <a:spcBef>
                <a:spcPts val="1001"/>
              </a:spcBef>
              <a:tabLst>
                <a:tab algn="l" pos="0"/>
              </a:tabLst>
            </a:pPr>
            <a:r>
              <a:rPr b="1" lang="en-US" sz="2000" spc="-1" strike="noStrike" cap="all">
                <a:solidFill>
                  <a:srgbClr val="8ad0d6"/>
                </a:solidFill>
                <a:latin typeface="Arial Narrow"/>
              </a:rPr>
              <a:t>Prepared by:-                                                                                                           PROJECT MENTOR:</a:t>
            </a:r>
            <a:endParaRPr b="0" lang="en-IN" sz="2000" spc="-1" strike="noStrike">
              <a:latin typeface="Arial"/>
            </a:endParaRPr>
          </a:p>
          <a:p>
            <a:pPr>
              <a:lnSpc>
                <a:spcPct val="100000"/>
              </a:lnSpc>
              <a:spcBef>
                <a:spcPts val="1001"/>
              </a:spcBef>
              <a:tabLst>
                <a:tab algn="l" pos="0"/>
              </a:tabLst>
            </a:pPr>
            <a:r>
              <a:rPr b="1" lang="en-US" sz="2000" spc="-1" strike="noStrike" cap="all">
                <a:solidFill>
                  <a:srgbClr val="8ad0d6"/>
                </a:solidFill>
                <a:latin typeface="Arial Narrow"/>
              </a:rPr>
              <a:t>Aditi Singh(1719210019)                                                                                          DR. KAVITA SHARMA</a:t>
            </a:r>
            <a:endParaRPr b="0" lang="en-IN" sz="2000" spc="-1" strike="noStrike">
              <a:latin typeface="Arial"/>
            </a:endParaRPr>
          </a:p>
          <a:p>
            <a:pPr>
              <a:lnSpc>
                <a:spcPct val="100000"/>
              </a:lnSpc>
              <a:spcBef>
                <a:spcPts val="1001"/>
              </a:spcBef>
              <a:tabLst>
                <a:tab algn="l" pos="0"/>
              </a:tabLst>
            </a:pPr>
            <a:r>
              <a:rPr b="1" lang="en-US" sz="2000" spc="-1" strike="noStrike" cap="all">
                <a:solidFill>
                  <a:srgbClr val="8ad0d6"/>
                </a:solidFill>
                <a:latin typeface="Arial Narrow"/>
              </a:rPr>
              <a:t>Praveen Tripathi(1719210189)</a:t>
            </a:r>
            <a:endParaRPr b="0" lang="en-IN" sz="2000" spc="-1" strike="noStrike">
              <a:latin typeface="Arial"/>
            </a:endParaRPr>
          </a:p>
          <a:p>
            <a:pPr>
              <a:lnSpc>
                <a:spcPct val="100000"/>
              </a:lnSpc>
              <a:spcBef>
                <a:spcPts val="1001"/>
              </a:spcBef>
              <a:tabLst>
                <a:tab algn="l" pos="0"/>
              </a:tabLst>
            </a:pPr>
            <a:r>
              <a:rPr b="1" lang="en-US" sz="2000" spc="-1" strike="noStrike" cap="all">
                <a:solidFill>
                  <a:srgbClr val="8ad0d6"/>
                </a:solidFill>
                <a:latin typeface="Arial Narrow"/>
              </a:rPr>
              <a:t>Alankrit Agarwal(1719210033)</a:t>
            </a:r>
            <a:endParaRPr b="0" lang="en-IN" sz="20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TextShape 1"/>
          <p:cNvSpPr txBox="1"/>
          <p:nvPr/>
        </p:nvSpPr>
        <p:spPr>
          <a:xfrm>
            <a:off x="646200" y="452880"/>
            <a:ext cx="9404280" cy="1400040"/>
          </a:xfrm>
          <a:prstGeom prst="rect">
            <a:avLst/>
          </a:prstGeom>
          <a:noFill/>
          <a:ln>
            <a:noFill/>
          </a:ln>
        </p:spPr>
        <p:txBody>
          <a:bodyPr>
            <a:noAutofit/>
          </a:bodyPr>
          <a:p>
            <a:pPr>
              <a:lnSpc>
                <a:spcPct val="100000"/>
              </a:lnSpc>
            </a:pPr>
            <a:r>
              <a:rPr b="0" lang="en-IN" sz="4200" spc="-1" strike="noStrike">
                <a:solidFill>
                  <a:srgbClr val="ebebeb"/>
                </a:solidFill>
                <a:latin typeface="Arial Black"/>
              </a:rPr>
              <a:t>SCREENSHOTS OF RESULTS</a:t>
            </a:r>
            <a:endParaRPr b="0" lang="en-US" sz="4200" spc="-1" strike="noStrike">
              <a:solidFill>
                <a:srgbClr val="ffffff"/>
              </a:solidFill>
              <a:latin typeface="Century Gothic"/>
            </a:endParaRPr>
          </a:p>
        </p:txBody>
      </p:sp>
      <p:pic>
        <p:nvPicPr>
          <p:cNvPr id="208" name="Picture 3" descr=""/>
          <p:cNvPicPr/>
          <p:nvPr/>
        </p:nvPicPr>
        <p:blipFill>
          <a:blip r:embed="rId1"/>
          <a:stretch/>
        </p:blipFill>
        <p:spPr>
          <a:xfrm>
            <a:off x="1059840" y="2018880"/>
            <a:ext cx="7230240" cy="405792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9" name="Picture 4" descr=""/>
          <p:cNvPicPr/>
          <p:nvPr/>
        </p:nvPicPr>
        <p:blipFill>
          <a:blip r:embed="rId1"/>
          <a:stretch/>
        </p:blipFill>
        <p:spPr>
          <a:xfrm>
            <a:off x="956520" y="1442880"/>
            <a:ext cx="8668440" cy="426852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0" name="Picture 2" descr=""/>
          <p:cNvPicPr/>
          <p:nvPr/>
        </p:nvPicPr>
        <p:blipFill>
          <a:blip r:embed="rId1"/>
          <a:stretch/>
        </p:blipFill>
        <p:spPr>
          <a:xfrm>
            <a:off x="745560" y="1314000"/>
            <a:ext cx="9113040" cy="446724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TextShape 1"/>
          <p:cNvSpPr txBox="1"/>
          <p:nvPr/>
        </p:nvSpPr>
        <p:spPr>
          <a:xfrm>
            <a:off x="646200" y="452880"/>
            <a:ext cx="9404280" cy="1400040"/>
          </a:xfrm>
          <a:prstGeom prst="rect">
            <a:avLst/>
          </a:prstGeom>
          <a:noFill/>
          <a:ln>
            <a:noFill/>
          </a:ln>
        </p:spPr>
        <p:txBody>
          <a:bodyPr>
            <a:noAutofit/>
          </a:bodyPr>
          <a:p>
            <a:pPr>
              <a:lnSpc>
                <a:spcPct val="100000"/>
              </a:lnSpc>
            </a:pPr>
            <a:r>
              <a:rPr b="0" lang="en-IN" sz="3600" spc="-1" strike="noStrike">
                <a:solidFill>
                  <a:srgbClr val="ebebeb"/>
                </a:solidFill>
                <a:latin typeface="Arial Black"/>
              </a:rPr>
              <a:t>LIMITATIONS/CONSTRAINTS OF PROJECT</a:t>
            </a:r>
            <a:endParaRPr b="0" lang="en-US" sz="3600" spc="-1" strike="noStrike">
              <a:solidFill>
                <a:srgbClr val="ffffff"/>
              </a:solidFill>
              <a:latin typeface="Century Gothic"/>
            </a:endParaRPr>
          </a:p>
        </p:txBody>
      </p:sp>
      <p:sp>
        <p:nvSpPr>
          <p:cNvPr id="212" name="TextShape 2"/>
          <p:cNvSpPr txBox="1"/>
          <p:nvPr/>
        </p:nvSpPr>
        <p:spPr>
          <a:xfrm>
            <a:off x="645120" y="2053080"/>
            <a:ext cx="9404280" cy="4195080"/>
          </a:xfrm>
          <a:prstGeom prst="rect">
            <a:avLst/>
          </a:prstGeom>
          <a:noFill/>
          <a:ln>
            <a:noFill/>
          </a:ln>
        </p:spPr>
        <p:txBody>
          <a:bodyPr>
            <a:normAutofit/>
          </a:bodyPr>
          <a:p>
            <a:pPr marL="343080" indent="-342720">
              <a:lnSpc>
                <a:spcPct val="100000"/>
              </a:lnSpc>
              <a:spcBef>
                <a:spcPts val="1001"/>
              </a:spcBef>
              <a:buClr>
                <a:srgbClr val="8ad0d6"/>
              </a:buClr>
              <a:buSzPct val="80000"/>
              <a:buFont typeface="Wingdings 3" charset="2"/>
              <a:buChar char=""/>
            </a:pPr>
            <a:r>
              <a:rPr b="0" lang="en-IN" sz="2800" spc="-1" strike="noStrike">
                <a:solidFill>
                  <a:srgbClr val="ffffff"/>
                </a:solidFill>
                <a:latin typeface="Book Antiqua"/>
              </a:rPr>
              <a:t>It requires huge amount data for performing complete analysis of the project.</a:t>
            </a:r>
            <a:endParaRPr b="0" lang="en-US" sz="2800" spc="-1" strike="noStrike">
              <a:solidFill>
                <a:srgbClr val="ffffff"/>
              </a:solidFill>
              <a:latin typeface="Century Gothic"/>
            </a:endParaRPr>
          </a:p>
          <a:p>
            <a:pPr>
              <a:lnSpc>
                <a:spcPct val="100000"/>
              </a:lnSpc>
              <a:spcBef>
                <a:spcPts val="1001"/>
              </a:spcBef>
              <a:tabLst>
                <a:tab algn="l" pos="0"/>
              </a:tabLst>
            </a:pPr>
            <a:endParaRPr b="0" lang="en-US" sz="28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tabLst>
                <a:tab algn="l" pos="0"/>
              </a:tabLst>
            </a:pPr>
            <a:r>
              <a:rPr b="0" lang="en-IN" sz="2800" spc="-1" strike="noStrike">
                <a:solidFill>
                  <a:srgbClr val="ffffff"/>
                </a:solidFill>
                <a:latin typeface="Book Antiqua"/>
              </a:rPr>
              <a:t>It can only detect existing type of attack which are generally performed by the attackers like Distributed Denial of Service attack. </a:t>
            </a:r>
            <a:endParaRPr b="0" lang="en-US" sz="2800" spc="-1" strike="noStrike">
              <a:solidFill>
                <a:srgbClr val="ffffff"/>
              </a:solidFill>
              <a:latin typeface="Century Gothic"/>
            </a:endParaRPr>
          </a:p>
          <a:p>
            <a:pPr>
              <a:lnSpc>
                <a:spcPct val="100000"/>
              </a:lnSpc>
              <a:spcBef>
                <a:spcPts val="1001"/>
              </a:spcBef>
              <a:tabLst>
                <a:tab algn="l" pos="0"/>
              </a:tabLst>
            </a:pPr>
            <a:endParaRPr b="0" lang="en-US" sz="28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tabLst>
                <a:tab algn="l" pos="0"/>
              </a:tabLst>
            </a:pPr>
            <a:r>
              <a:rPr b="0" lang="en-IN" sz="2800" spc="-1" strike="noStrike">
                <a:solidFill>
                  <a:srgbClr val="ffffff"/>
                </a:solidFill>
                <a:latin typeface="Book Antiqua"/>
              </a:rPr>
              <a:t>This model requires proper infrastructure and resources for performing operation smoothly. </a:t>
            </a:r>
            <a:endParaRPr b="0" lang="en-US" sz="28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TextShape 1"/>
          <p:cNvSpPr txBox="1"/>
          <p:nvPr/>
        </p:nvSpPr>
        <p:spPr>
          <a:xfrm>
            <a:off x="677160" y="816480"/>
            <a:ext cx="8596440" cy="1113480"/>
          </a:xfrm>
          <a:prstGeom prst="rect">
            <a:avLst/>
          </a:prstGeom>
          <a:noFill/>
          <a:ln>
            <a:noFill/>
          </a:ln>
        </p:spPr>
        <p:txBody>
          <a:bodyPr>
            <a:noAutofit/>
          </a:bodyPr>
          <a:p>
            <a:pPr>
              <a:lnSpc>
                <a:spcPct val="100000"/>
              </a:lnSpc>
            </a:pPr>
            <a:r>
              <a:rPr b="0" lang="en-US" sz="3600" spc="-1" strike="noStrike">
                <a:solidFill>
                  <a:srgbClr val="ffffff"/>
                </a:solidFill>
                <a:latin typeface="Arial Black"/>
              </a:rPr>
              <a:t>REFERENCES</a:t>
            </a:r>
            <a:endParaRPr b="0" lang="en-US" sz="3600" spc="-1" strike="noStrike">
              <a:solidFill>
                <a:srgbClr val="ffffff"/>
              </a:solidFill>
              <a:latin typeface="Century Gothic"/>
            </a:endParaRPr>
          </a:p>
        </p:txBody>
      </p:sp>
      <p:sp>
        <p:nvSpPr>
          <p:cNvPr id="214" name="TextShape 2"/>
          <p:cNvSpPr txBox="1"/>
          <p:nvPr/>
        </p:nvSpPr>
        <p:spPr>
          <a:xfrm>
            <a:off x="677160" y="1718280"/>
            <a:ext cx="8884080" cy="4476960"/>
          </a:xfrm>
          <a:prstGeom prst="rect">
            <a:avLst/>
          </a:prstGeom>
          <a:noFill/>
          <a:ln>
            <a:noFill/>
          </a:ln>
        </p:spPr>
        <p:txBody>
          <a:bodyPr>
            <a:normAutofit fontScale="91000"/>
          </a:bodyPr>
          <a:p>
            <a:pPr indent="-342720" algn="just">
              <a:lnSpc>
                <a:spcPct val="100000"/>
              </a:lnSpc>
              <a:buClr>
                <a:srgbClr val="8ad0d6"/>
              </a:buClr>
              <a:buSzPct val="80000"/>
              <a:buFont typeface="Wingdings 3" charset="2"/>
              <a:buChar char=""/>
            </a:pPr>
            <a:r>
              <a:rPr b="1" lang="en-US" sz="2400" spc="-1" strike="noStrike">
                <a:solidFill>
                  <a:srgbClr val="ffffff"/>
                </a:solidFill>
                <a:latin typeface="Book Antiqua"/>
                <a:ea typeface="Times New Roman"/>
              </a:rPr>
              <a:t>[1] P.K. Sharma, S. Singh, Y.-S. Jeong, J.H. Park, Distblocknet: a distributed blockchains-based secure sdn architecture for iot networks, IEEE Commun. Mag. 55 (9) (2017) 78–85. </a:t>
            </a:r>
            <a:endParaRPr b="0" lang="en-US" sz="2400" spc="-1" strike="noStrike">
              <a:solidFill>
                <a:srgbClr val="ffffff"/>
              </a:solidFill>
              <a:latin typeface="Century Gothic"/>
            </a:endParaRPr>
          </a:p>
          <a:p>
            <a:pPr indent="-342720" algn="just">
              <a:lnSpc>
                <a:spcPct val="100000"/>
              </a:lnSpc>
              <a:buClr>
                <a:srgbClr val="8ad0d6"/>
              </a:buClr>
              <a:buSzPct val="80000"/>
              <a:buFont typeface="Wingdings 3" charset="2"/>
              <a:buChar char=""/>
            </a:pPr>
            <a:r>
              <a:rPr b="1" lang="en-US" sz="2400" spc="-1" strike="noStrike">
                <a:solidFill>
                  <a:srgbClr val="ffffff"/>
                </a:solidFill>
                <a:latin typeface="Book Antiqua"/>
                <a:ea typeface="Times New Roman"/>
              </a:rPr>
              <a:t>[2]  Statista, Internet of Things (iot) connected devices installed base worldwide from 2015 to 2025 (in billions), https://www.statista.com/statistics/471264/ iot-number-of-connected-devices-worldwide/, (accessed 30.10.17). 2018.</a:t>
            </a:r>
            <a:endParaRPr b="0" lang="en-US" sz="2400" spc="-1" strike="noStrike">
              <a:solidFill>
                <a:srgbClr val="ffffff"/>
              </a:solidFill>
              <a:latin typeface="Century Gothic"/>
            </a:endParaRPr>
          </a:p>
          <a:p>
            <a:pPr indent="-342720" algn="just">
              <a:lnSpc>
                <a:spcPct val="100000"/>
              </a:lnSpc>
              <a:buClr>
                <a:srgbClr val="8ad0d6"/>
              </a:buClr>
              <a:buSzPct val="80000"/>
              <a:buFont typeface="Wingdings 3" charset="2"/>
              <a:buChar char=""/>
            </a:pPr>
            <a:r>
              <a:rPr b="1" lang="en-US" sz="2400" spc="-1" strike="noStrike">
                <a:solidFill>
                  <a:srgbClr val="ffffff"/>
                </a:solidFill>
                <a:latin typeface="Book Antiqua"/>
                <a:ea typeface="Times New Roman"/>
              </a:rPr>
              <a:t>[3]  S. Zeng, X. Tong, N. Sang, R. Huang, A study on semi-supervised fcm algorithm, Knowl. Inf. Syst. 35 (3) (2013) 585–612. </a:t>
            </a:r>
            <a:endParaRPr b="0" lang="en-US" sz="2400" spc="-1" strike="noStrike">
              <a:solidFill>
                <a:srgbClr val="ffffff"/>
              </a:solidFill>
              <a:latin typeface="Century Gothic"/>
            </a:endParaRPr>
          </a:p>
          <a:p>
            <a:pPr indent="-342720" algn="just">
              <a:lnSpc>
                <a:spcPct val="100000"/>
              </a:lnSpc>
              <a:buClr>
                <a:srgbClr val="8ad0d6"/>
              </a:buClr>
              <a:buSzPct val="80000"/>
              <a:buFont typeface="Wingdings 3" charset="2"/>
              <a:buChar char=""/>
            </a:pPr>
            <a:r>
              <a:rPr b="1" lang="en-US" sz="2400" spc="-1" strike="noStrike">
                <a:solidFill>
                  <a:srgbClr val="ffffff"/>
                </a:solidFill>
                <a:latin typeface="Book Antiqua"/>
                <a:ea typeface="Times New Roman"/>
              </a:rPr>
              <a:t>[4] Y. Meidan, M. Bohadana, A. Shabtai, M. Ochoa, N. O. Tippenhauer, J. D. Guarnizo, Y. Elovici, Detection of unauthorized iot devices using machine learning techniques, arXiv preprint arXiv:1709.04647.</a:t>
            </a:r>
            <a:endParaRPr b="0" lang="en-US" sz="2400" spc="-1" strike="noStrike">
              <a:solidFill>
                <a:srgbClr val="ffffff"/>
              </a:solidFill>
              <a:latin typeface="Century Gothic"/>
            </a:endParaRPr>
          </a:p>
          <a:p>
            <a:pPr>
              <a:lnSpc>
                <a:spcPct val="100000"/>
              </a:lnSpc>
              <a:spcBef>
                <a:spcPts val="1001"/>
              </a:spcBef>
            </a:pP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TextShape 1"/>
          <p:cNvSpPr txBox="1"/>
          <p:nvPr/>
        </p:nvSpPr>
        <p:spPr>
          <a:xfrm>
            <a:off x="1103400" y="2053080"/>
            <a:ext cx="8946360" cy="4195080"/>
          </a:xfrm>
          <a:prstGeom prst="rect">
            <a:avLst/>
          </a:prstGeom>
          <a:noFill/>
          <a:ln>
            <a:noFill/>
          </a:ln>
        </p:spPr>
        <p:txBody>
          <a:bodyPr>
            <a:noAutofit/>
          </a:bodyPr>
          <a:p>
            <a:pPr>
              <a:lnSpc>
                <a:spcPct val="100000"/>
              </a:lnSpc>
              <a:spcBef>
                <a:spcPts val="1001"/>
              </a:spcBef>
              <a:tabLst>
                <a:tab algn="l" pos="0"/>
              </a:tabLst>
            </a:pPr>
            <a:r>
              <a:rPr b="0" lang="en-US" sz="2000" spc="-1" strike="noStrike">
                <a:solidFill>
                  <a:srgbClr val="ffffff"/>
                </a:solidFill>
                <a:latin typeface="Century Gothic"/>
              </a:rPr>
              <a:t>                                                </a:t>
            </a:r>
            <a:endParaRPr b="0" lang="en-US" sz="2000" spc="-1" strike="noStrike">
              <a:solidFill>
                <a:srgbClr val="ffffff"/>
              </a:solidFill>
              <a:latin typeface="Century Gothic"/>
            </a:endParaRPr>
          </a:p>
          <a:p>
            <a:pPr>
              <a:lnSpc>
                <a:spcPct val="100000"/>
              </a:lnSpc>
              <a:spcBef>
                <a:spcPts val="1001"/>
              </a:spcBef>
              <a:tabLst>
                <a:tab algn="l" pos="0"/>
              </a:tabLst>
            </a:pPr>
            <a:endParaRPr b="0" lang="en-US" sz="2000" spc="-1" strike="noStrike">
              <a:solidFill>
                <a:srgbClr val="ffffff"/>
              </a:solidFill>
              <a:latin typeface="Century Gothic"/>
            </a:endParaRPr>
          </a:p>
          <a:p>
            <a:pPr>
              <a:lnSpc>
                <a:spcPct val="100000"/>
              </a:lnSpc>
              <a:spcBef>
                <a:spcPts val="1001"/>
              </a:spcBef>
              <a:tabLst>
                <a:tab algn="l" pos="0"/>
              </a:tabLst>
            </a:pPr>
            <a:r>
              <a:rPr b="1" lang="en-US" sz="4400" spc="-1" strike="noStrike">
                <a:solidFill>
                  <a:srgbClr val="ffffff"/>
                </a:solidFill>
                <a:latin typeface="Book Antiqua"/>
              </a:rPr>
              <a:t>                  </a:t>
            </a:r>
            <a:r>
              <a:rPr b="1" lang="en-US" sz="4400" spc="-1" strike="noStrike">
                <a:solidFill>
                  <a:srgbClr val="ffffff"/>
                </a:solidFill>
                <a:latin typeface="Book Antiqua"/>
              </a:rPr>
              <a:t>THANK YOU!</a:t>
            </a:r>
            <a:endParaRPr b="0" lang="en-US" sz="4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TextShape 1"/>
          <p:cNvSpPr txBox="1"/>
          <p:nvPr/>
        </p:nvSpPr>
        <p:spPr>
          <a:xfrm>
            <a:off x="646200" y="452880"/>
            <a:ext cx="9404280" cy="1400040"/>
          </a:xfrm>
          <a:prstGeom prst="rect">
            <a:avLst/>
          </a:prstGeom>
          <a:noFill/>
          <a:ln>
            <a:noFill/>
          </a:ln>
        </p:spPr>
        <p:txBody>
          <a:bodyPr>
            <a:normAutofit/>
          </a:bodyPr>
          <a:p>
            <a:pPr>
              <a:lnSpc>
                <a:spcPct val="100000"/>
              </a:lnSpc>
            </a:pPr>
            <a:r>
              <a:rPr b="1" lang="en-US" sz="3600" spc="-1" strike="noStrike">
                <a:solidFill>
                  <a:srgbClr val="ffffff"/>
                </a:solidFill>
                <a:latin typeface="Arial Black"/>
              </a:rPr>
              <a:t>INTRODUCTION</a:t>
            </a:r>
            <a:endParaRPr b="0" lang="en-US" sz="3600" spc="-1" strike="noStrike">
              <a:solidFill>
                <a:srgbClr val="ffffff"/>
              </a:solidFill>
              <a:latin typeface="Century Gothic"/>
            </a:endParaRPr>
          </a:p>
        </p:txBody>
      </p:sp>
      <p:sp>
        <p:nvSpPr>
          <p:cNvPr id="191" name="TextShape 2"/>
          <p:cNvSpPr txBox="1"/>
          <p:nvPr/>
        </p:nvSpPr>
        <p:spPr>
          <a:xfrm>
            <a:off x="677160" y="1292760"/>
            <a:ext cx="10113840" cy="5454360"/>
          </a:xfrm>
          <a:prstGeom prst="rect">
            <a:avLst/>
          </a:prstGeom>
          <a:noFill/>
          <a:ln>
            <a:noFill/>
          </a:ln>
        </p:spPr>
        <p:txBody>
          <a:bodyPr>
            <a:normAutofit/>
          </a:bodyPr>
          <a:p>
            <a:pPr marL="343080" indent="-342720">
              <a:lnSpc>
                <a:spcPct val="100000"/>
              </a:lnSpc>
              <a:spcBef>
                <a:spcPts val="1001"/>
              </a:spcBef>
              <a:buClr>
                <a:srgbClr val="8ad0d6"/>
              </a:buClr>
              <a:buSzPct val="80000"/>
              <a:buFont typeface="Wingdings 3" charset="2"/>
              <a:buChar char=""/>
            </a:pPr>
            <a:r>
              <a:rPr b="0" lang="en-IN" sz="2400" spc="-1" strike="noStrike">
                <a:solidFill>
                  <a:srgbClr val="ffffff"/>
                </a:solidFill>
                <a:latin typeface="Roboto"/>
              </a:rPr>
              <a:t>An increasing number of Internet of Things (IoT) devices are connecting to the Internet, yet many of these devices are fundamentally insecure, exposing the Internet to a variety of attacks. Botnets such as Mirai have used insecure consumer IoT devices to conduct distributed denial of service (DDoS) attacks on critical Internet infrastructure.</a:t>
            </a: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tabLst>
                <a:tab algn="l" pos="0"/>
              </a:tabLst>
            </a:pPr>
            <a:r>
              <a:rPr b="0" lang="en-IN" sz="2400" spc="-1" strike="noStrike">
                <a:solidFill>
                  <a:srgbClr val="ffffff"/>
                </a:solidFill>
                <a:latin typeface="Roboto"/>
                <a:ea typeface="Times New Roman"/>
              </a:rPr>
              <a:t>This motivates the analysis of the techniques to automatically detect consumer IoT attack traffic. In this project, we demonstrate that using IoT-specific network behaviours (e.g. limited number of endpoints and regular time intervals between packets) to inform feature selection can result in high accuracy DDoS detection in IoT network traffic with a variety of machine learning algorithms.</a:t>
            </a: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TextShape 1"/>
          <p:cNvSpPr txBox="1"/>
          <p:nvPr/>
        </p:nvSpPr>
        <p:spPr>
          <a:xfrm>
            <a:off x="646200" y="452880"/>
            <a:ext cx="9404280" cy="1400040"/>
          </a:xfrm>
          <a:prstGeom prst="rect">
            <a:avLst/>
          </a:prstGeom>
          <a:noFill/>
          <a:ln>
            <a:noFill/>
          </a:ln>
        </p:spPr>
        <p:txBody>
          <a:bodyPr>
            <a:noAutofit/>
          </a:bodyPr>
          <a:p>
            <a:pPr>
              <a:lnSpc>
                <a:spcPct val="100000"/>
              </a:lnSpc>
            </a:pPr>
            <a:r>
              <a:rPr b="0" lang="en-US" sz="3600" spc="-1" strike="noStrike">
                <a:solidFill>
                  <a:srgbClr val="ffffff"/>
                </a:solidFill>
                <a:latin typeface="Arial Black"/>
              </a:rPr>
              <a:t>OBJECTIVE</a:t>
            </a:r>
            <a:endParaRPr b="0" lang="en-US" sz="3600" spc="-1" strike="noStrike">
              <a:solidFill>
                <a:srgbClr val="ffffff"/>
              </a:solidFill>
              <a:latin typeface="Century Gothic"/>
            </a:endParaRPr>
          </a:p>
        </p:txBody>
      </p:sp>
      <p:sp>
        <p:nvSpPr>
          <p:cNvPr id="193" name="TextShape 2"/>
          <p:cNvSpPr txBox="1"/>
          <p:nvPr/>
        </p:nvSpPr>
        <p:spPr>
          <a:xfrm>
            <a:off x="677160" y="1253520"/>
            <a:ext cx="10239840" cy="5462280"/>
          </a:xfrm>
          <a:prstGeom prst="rect">
            <a:avLst/>
          </a:prstGeom>
          <a:noFill/>
          <a:ln>
            <a:noFill/>
          </a:ln>
        </p:spPr>
        <p:txBody>
          <a:bodyPr>
            <a:normAutofit fontScale="97000"/>
          </a:bodyPr>
          <a:p>
            <a:pPr marL="343080" indent="-342720">
              <a:lnSpc>
                <a:spcPct val="100000"/>
              </a:lnSpc>
              <a:spcBef>
                <a:spcPts val="1001"/>
              </a:spcBef>
              <a:buClr>
                <a:srgbClr val="8ad0d6"/>
              </a:buClr>
              <a:buSzPct val="80000"/>
              <a:buFont typeface="Wingdings 3" charset="2"/>
              <a:buChar char=""/>
            </a:pPr>
            <a:r>
              <a:rPr b="1" lang="en-US" sz="2400" spc="-1" strike="noStrike">
                <a:solidFill>
                  <a:srgbClr val="ffffff"/>
                </a:solidFill>
                <a:latin typeface="Book Antiqua"/>
              </a:rPr>
              <a:t>By all accounts, Internet of Things (IoT) devices are forecasted to become ubiquitous. However, the growing “smartness” of connected devices introduces security challenges. The idea of securing IoT devices can be daunting.</a:t>
            </a: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tabLst>
                <a:tab algn="l" pos="0"/>
              </a:tabLst>
            </a:pPr>
            <a:r>
              <a:rPr b="1" lang="en-US" sz="2400" spc="-1" strike="noStrike">
                <a:solidFill>
                  <a:srgbClr val="ffffff"/>
                </a:solidFill>
                <a:latin typeface="Book Antiqua"/>
              </a:rPr>
              <a:t>Security in the IoT implies the need for the defense of IoT applications and the IoT infrastructure.</a:t>
            </a: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tabLst>
                <a:tab algn="l" pos="0"/>
              </a:tabLst>
            </a:pPr>
            <a:r>
              <a:rPr b="1" lang="en-US" sz="2400" spc="-1" strike="noStrike">
                <a:solidFill>
                  <a:srgbClr val="ffffff"/>
                </a:solidFill>
                <a:latin typeface="Book Antiqua"/>
              </a:rPr>
              <a:t>In the IoT, a number of communication and control operations are performed among a diverse set of devices.</a:t>
            </a: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tabLst>
                <a:tab algn="l" pos="0"/>
              </a:tabLst>
            </a:pPr>
            <a:r>
              <a:rPr b="1" lang="en-US" sz="2400" spc="-1" strike="noStrike">
                <a:solidFill>
                  <a:srgbClr val="ffffff"/>
                </a:solidFill>
                <a:latin typeface="Book Antiqua"/>
                <a:ea typeface="Times New Roman"/>
              </a:rPr>
              <a:t>Alongside the development of Internet of Things (IoT), security attacks are also increasing day by day. So, we have proposed a centralized attack detection mechanism to detect attacks in IoT, using various machine learning algorithms.</a:t>
            </a: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TextShape 1"/>
          <p:cNvSpPr txBox="1"/>
          <p:nvPr/>
        </p:nvSpPr>
        <p:spPr>
          <a:xfrm>
            <a:off x="646200" y="452880"/>
            <a:ext cx="9404280" cy="1400040"/>
          </a:xfrm>
          <a:prstGeom prst="rect">
            <a:avLst/>
          </a:prstGeom>
          <a:noFill/>
          <a:ln>
            <a:noFill/>
          </a:ln>
        </p:spPr>
        <p:txBody>
          <a:bodyPr>
            <a:noAutofit/>
          </a:bodyPr>
          <a:p>
            <a:pPr>
              <a:lnSpc>
                <a:spcPct val="100000"/>
              </a:lnSpc>
            </a:pPr>
            <a:r>
              <a:rPr b="1" lang="en-US" sz="4200" spc="-1" strike="noStrike">
                <a:solidFill>
                  <a:srgbClr val="ffffff"/>
                </a:solidFill>
                <a:latin typeface="Arial Black"/>
              </a:rPr>
              <a:t>SOFTWARE REQUIREMENT</a:t>
            </a:r>
            <a:endParaRPr b="0" lang="en-US" sz="4200" spc="-1" strike="noStrike">
              <a:solidFill>
                <a:srgbClr val="ffffff"/>
              </a:solidFill>
              <a:latin typeface="Century Gothic"/>
            </a:endParaRPr>
          </a:p>
        </p:txBody>
      </p:sp>
      <p:sp>
        <p:nvSpPr>
          <p:cNvPr id="195" name="TextShape 2"/>
          <p:cNvSpPr txBox="1"/>
          <p:nvPr/>
        </p:nvSpPr>
        <p:spPr>
          <a:xfrm>
            <a:off x="1103400" y="2053080"/>
            <a:ext cx="8946360" cy="4195080"/>
          </a:xfrm>
          <a:prstGeom prst="rect">
            <a:avLst/>
          </a:prstGeom>
          <a:noFill/>
          <a:ln>
            <a:noFill/>
          </a:ln>
        </p:spPr>
        <p:txBody>
          <a:bodyPr>
            <a:normAutofit/>
          </a:bodyPr>
          <a:p>
            <a:pPr marL="216000" indent="-216000">
              <a:lnSpc>
                <a:spcPct val="100000"/>
              </a:lnSpc>
              <a:spcBef>
                <a:spcPts val="1001"/>
              </a:spcBef>
              <a:buClr>
                <a:srgbClr val="000000"/>
              </a:buClr>
              <a:buSzPct val="45000"/>
              <a:buFont typeface="Wingdings" charset="2"/>
              <a:buChar char=""/>
              <a:tabLst>
                <a:tab algn="l" pos="0"/>
              </a:tabLst>
            </a:pPr>
            <a:r>
              <a:rPr b="1" lang="en-US" sz="2400" spc="-1" strike="noStrike">
                <a:solidFill>
                  <a:srgbClr val="ffffff"/>
                </a:solidFill>
                <a:latin typeface="Century Gothic"/>
              </a:rPr>
              <a:t>Tensor Flow</a:t>
            </a:r>
            <a:endParaRPr b="0" lang="en-US" sz="2400" spc="-1" strike="noStrike">
              <a:solidFill>
                <a:srgbClr val="ffffff"/>
              </a:solidFill>
              <a:latin typeface="Century Gothic"/>
            </a:endParaRPr>
          </a:p>
          <a:p>
            <a:pPr marL="216000" indent="-216000">
              <a:lnSpc>
                <a:spcPct val="100000"/>
              </a:lnSpc>
              <a:spcBef>
                <a:spcPts val="1001"/>
              </a:spcBef>
              <a:buClr>
                <a:srgbClr val="000000"/>
              </a:buClr>
              <a:buSzPct val="45000"/>
              <a:buFont typeface="Wingdings" charset="2"/>
              <a:buChar char=""/>
              <a:tabLst>
                <a:tab algn="l" pos="0"/>
              </a:tabLst>
            </a:pPr>
            <a:r>
              <a:rPr b="1" lang="en-US" sz="2400" spc="-1" strike="noStrike">
                <a:solidFill>
                  <a:srgbClr val="ffffff"/>
                </a:solidFill>
                <a:latin typeface="Century Gothic"/>
              </a:rPr>
              <a:t>Jupyter Notebooks</a:t>
            </a: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TextShape 1"/>
          <p:cNvSpPr txBox="1"/>
          <p:nvPr/>
        </p:nvSpPr>
        <p:spPr>
          <a:xfrm>
            <a:off x="677160" y="157680"/>
            <a:ext cx="8596440" cy="1332000"/>
          </a:xfrm>
          <a:prstGeom prst="rect">
            <a:avLst/>
          </a:prstGeom>
          <a:noFill/>
          <a:ln>
            <a:noFill/>
          </a:ln>
        </p:spPr>
        <p:txBody>
          <a:bodyPr>
            <a:normAutofit/>
          </a:bodyPr>
          <a:p>
            <a:pPr>
              <a:lnSpc>
                <a:spcPct val="100000"/>
              </a:lnSpc>
            </a:pPr>
            <a:r>
              <a:rPr b="0" lang="en-US" sz="3200" spc="-1" strike="noStrike">
                <a:solidFill>
                  <a:srgbClr val="ffffff"/>
                </a:solidFill>
                <a:latin typeface="Arial Black"/>
              </a:rPr>
              <a:t>MOTIVATION / PROBLEM STATEMENT</a:t>
            </a:r>
            <a:endParaRPr b="0" lang="en-US" sz="3200" spc="-1" strike="noStrike">
              <a:solidFill>
                <a:srgbClr val="ffffff"/>
              </a:solidFill>
              <a:latin typeface="Century Gothic"/>
            </a:endParaRPr>
          </a:p>
        </p:txBody>
      </p:sp>
      <p:sp>
        <p:nvSpPr>
          <p:cNvPr id="197" name="TextShape 2"/>
          <p:cNvSpPr txBox="1"/>
          <p:nvPr/>
        </p:nvSpPr>
        <p:spPr>
          <a:xfrm>
            <a:off x="260280" y="1292760"/>
            <a:ext cx="11634480" cy="5501880"/>
          </a:xfrm>
          <a:prstGeom prst="rect">
            <a:avLst/>
          </a:prstGeom>
          <a:noFill/>
          <a:ln>
            <a:noFill/>
          </a:ln>
        </p:spPr>
        <p:txBody>
          <a:bodyPr>
            <a:normAutofit/>
          </a:bodyPr>
          <a:p>
            <a:pPr marL="228600" indent="-342720" algn="just">
              <a:lnSpc>
                <a:spcPct val="100000"/>
              </a:lnSpc>
              <a:buClr>
                <a:srgbClr val="8ad0d6"/>
              </a:buClr>
              <a:buSzPct val="80000"/>
              <a:buFont typeface="Wingdings 3" charset="2"/>
              <a:buChar char=""/>
            </a:pPr>
            <a:r>
              <a:rPr b="1" lang="en-US" sz="2000" spc="-1" strike="noStrike">
                <a:solidFill>
                  <a:srgbClr val="ffffff"/>
                </a:solidFill>
                <a:latin typeface="Book Antiqua"/>
                <a:ea typeface="Times New Roman"/>
              </a:rPr>
              <a:t>The Internet of Things (IoT) is now widely used in various domains including smart buildings, power grids, entertainment, transportation, and health care. It is forecast to play a significant role in future technical revolutions, and its utilization is likely to increase exponentially over the coming years. </a:t>
            </a:r>
            <a:endParaRPr b="0" lang="en-US" sz="2000" spc="-1" strike="noStrike">
              <a:solidFill>
                <a:srgbClr val="ffffff"/>
              </a:solidFill>
              <a:latin typeface="Century Gothic"/>
            </a:endParaRPr>
          </a:p>
          <a:p>
            <a:pPr algn="just">
              <a:lnSpc>
                <a:spcPct val="100000"/>
              </a:lnSpc>
              <a:tabLst>
                <a:tab algn="l" pos="0"/>
              </a:tabLst>
            </a:pPr>
            <a:endParaRPr b="0" lang="en-US" sz="2000" spc="-1" strike="noStrike">
              <a:solidFill>
                <a:srgbClr val="ffffff"/>
              </a:solidFill>
              <a:latin typeface="Century Gothic"/>
            </a:endParaRPr>
          </a:p>
          <a:p>
            <a:pPr marL="228600" indent="-342720" algn="just">
              <a:lnSpc>
                <a:spcPct val="100000"/>
              </a:lnSpc>
              <a:buClr>
                <a:srgbClr val="8ad0d6"/>
              </a:buClr>
              <a:buSzPct val="80000"/>
              <a:buFont typeface="Wingdings 3" charset="2"/>
              <a:buChar char=""/>
              <a:tabLst>
                <a:tab algn="l" pos="0"/>
              </a:tabLst>
            </a:pPr>
            <a:r>
              <a:rPr b="1" lang="en-US" sz="2000" spc="-1" strike="noStrike">
                <a:solidFill>
                  <a:srgbClr val="ffffff"/>
                </a:solidFill>
                <a:latin typeface="Book Antiqua"/>
                <a:ea typeface="Times New Roman"/>
              </a:rPr>
              <a:t>Due to the increasing number of IoT devices and the massive amount of data associated with them, the issue of security in the IoT has been raised. Security in the IoT implies the need for the defense of IoT applications and the IoT infrastructure. Many IoT devices can be easily targeted by intrusion because they are connected with outside resources at the network layer, and they do not have proper security defense. As such, an attacker can compromise the network layer and obtain control over an IoT device, which can then be used maliciously, or it can compromise other nearby devices connected to it. </a:t>
            </a:r>
            <a:endParaRPr b="0" lang="en-US" sz="2000" spc="-1" strike="noStrike">
              <a:solidFill>
                <a:srgbClr val="ffffff"/>
              </a:solidFill>
              <a:latin typeface="Century Gothic"/>
            </a:endParaRPr>
          </a:p>
          <a:p>
            <a:pPr algn="just">
              <a:lnSpc>
                <a:spcPct val="100000"/>
              </a:lnSpc>
              <a:tabLst>
                <a:tab algn="l" pos="0"/>
              </a:tabLst>
            </a:pPr>
            <a:endParaRPr b="0" lang="en-US" sz="2000" spc="-1" strike="noStrike">
              <a:solidFill>
                <a:srgbClr val="ffffff"/>
              </a:solidFill>
              <a:latin typeface="Century Gothic"/>
            </a:endParaRPr>
          </a:p>
          <a:p>
            <a:pPr marL="228600" indent="-342720" algn="just">
              <a:lnSpc>
                <a:spcPct val="100000"/>
              </a:lnSpc>
              <a:buClr>
                <a:srgbClr val="8ad0d6"/>
              </a:buClr>
              <a:buSzPct val="80000"/>
              <a:buFont typeface="Wingdings 3" charset="2"/>
              <a:buChar char=""/>
              <a:tabLst>
                <a:tab algn="l" pos="0"/>
              </a:tabLst>
            </a:pPr>
            <a:r>
              <a:rPr b="1" lang="en-US" sz="2000" spc="-1" strike="noStrike">
                <a:solidFill>
                  <a:srgbClr val="ffffff"/>
                </a:solidFill>
                <a:latin typeface="Book Antiqua"/>
                <a:ea typeface="Times New Roman"/>
              </a:rPr>
              <a:t>According to a report from Statista, the number of devices connected through the Internet is expected to reach 75.44 billion. worldwide by 2025. The increasing number of IoT devices will provide many opportunities for attackers to compromise them through malicious emails, collusion attacks, and denial of service attacks among many other types of attack.</a:t>
            </a:r>
            <a:endParaRPr b="0" lang="en-US" sz="2000" spc="-1" strike="noStrike">
              <a:solidFill>
                <a:srgbClr val="ffffff"/>
              </a:solidFill>
              <a:latin typeface="Century Gothic"/>
            </a:endParaRPr>
          </a:p>
          <a:p>
            <a:pPr algn="just">
              <a:lnSpc>
                <a:spcPct val="100000"/>
              </a:lnSpc>
              <a:tabLst>
                <a:tab algn="l" pos="0"/>
              </a:tabLst>
            </a:pPr>
            <a:endParaRPr b="0" lang="en-US" sz="2000" spc="-1" strike="noStrike">
              <a:solidFill>
                <a:srgbClr val="ffffff"/>
              </a:solidFill>
              <a:latin typeface="Century Gothic"/>
            </a:endParaRPr>
          </a:p>
          <a:p>
            <a:pPr marL="228600" indent="-342720" algn="just">
              <a:lnSpc>
                <a:spcPct val="100000"/>
              </a:lnSpc>
              <a:buClr>
                <a:srgbClr val="8ad0d6"/>
              </a:buClr>
              <a:buSzPct val="80000"/>
              <a:buFont typeface="Wingdings 3" charset="2"/>
              <a:buChar char=""/>
              <a:tabLst>
                <a:tab algn="l" pos="0"/>
              </a:tabLst>
            </a:pPr>
            <a:r>
              <a:rPr b="1" lang="en-US" sz="2000" spc="-1" strike="noStrike">
                <a:solidFill>
                  <a:srgbClr val="ffffff"/>
                </a:solidFill>
                <a:latin typeface="Book Antiqua"/>
                <a:ea typeface="Times New Roman"/>
              </a:rPr>
              <a:t>The existing mechanism for attack detection on wireless network works on the centralized cloud, which cannot satisfy the distinct requirements of the IoT, such as scalability, distribution, resource limitations, and low latency, to name but a few.</a:t>
            </a:r>
            <a:endParaRPr b="0" lang="en-US" sz="2000" spc="-1" strike="noStrike">
              <a:solidFill>
                <a:srgbClr val="ffffff"/>
              </a:solidFill>
              <a:latin typeface="Century Gothic"/>
            </a:endParaRPr>
          </a:p>
          <a:p>
            <a:pPr>
              <a:lnSpc>
                <a:spcPct val="100000"/>
              </a:lnSpc>
              <a:spcBef>
                <a:spcPts val="1001"/>
              </a:spcBef>
              <a:tabLst>
                <a:tab algn="l" pos="0"/>
              </a:tabLst>
            </a:pP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TextShape 1"/>
          <p:cNvSpPr txBox="1"/>
          <p:nvPr/>
        </p:nvSpPr>
        <p:spPr>
          <a:xfrm>
            <a:off x="646200" y="452880"/>
            <a:ext cx="9404280" cy="1400040"/>
          </a:xfrm>
          <a:prstGeom prst="rect">
            <a:avLst/>
          </a:prstGeom>
          <a:noFill/>
          <a:ln>
            <a:noFill/>
          </a:ln>
        </p:spPr>
        <p:txBody>
          <a:bodyPr>
            <a:noAutofit/>
          </a:bodyPr>
          <a:p>
            <a:pPr>
              <a:lnSpc>
                <a:spcPct val="100000"/>
              </a:lnSpc>
            </a:pPr>
            <a:r>
              <a:rPr b="0" lang="en-US" sz="3600" spc="-1" strike="noStrike">
                <a:solidFill>
                  <a:srgbClr val="ffffff"/>
                </a:solidFill>
                <a:latin typeface="Arial Black"/>
              </a:rPr>
              <a:t>EXISTING SYSTEM / RELATED WORK</a:t>
            </a:r>
            <a:endParaRPr b="0" lang="en-US" sz="3600" spc="-1" strike="noStrike">
              <a:solidFill>
                <a:srgbClr val="ffffff"/>
              </a:solidFill>
              <a:latin typeface="Century Gothic"/>
            </a:endParaRPr>
          </a:p>
        </p:txBody>
      </p:sp>
      <p:sp>
        <p:nvSpPr>
          <p:cNvPr id="199" name="TextShape 2"/>
          <p:cNvSpPr txBox="1"/>
          <p:nvPr/>
        </p:nvSpPr>
        <p:spPr>
          <a:xfrm>
            <a:off x="677160" y="1860480"/>
            <a:ext cx="8970840" cy="4753080"/>
          </a:xfrm>
          <a:prstGeom prst="rect">
            <a:avLst/>
          </a:prstGeom>
          <a:noFill/>
          <a:ln>
            <a:noFill/>
          </a:ln>
        </p:spPr>
        <p:txBody>
          <a:bodyPr>
            <a:normAutofit/>
          </a:bodyPr>
          <a:p>
            <a:pPr marL="343080" indent="-342720">
              <a:lnSpc>
                <a:spcPct val="100000"/>
              </a:lnSpc>
              <a:spcBef>
                <a:spcPts val="1001"/>
              </a:spcBef>
              <a:buClr>
                <a:srgbClr val="8ad0d6"/>
              </a:buClr>
              <a:buSzPct val="80000"/>
              <a:buFont typeface="Wingdings 3" charset="2"/>
              <a:buChar char=""/>
            </a:pPr>
            <a:r>
              <a:rPr b="1" lang="en-US" sz="2400" spc="-1" strike="noStrike">
                <a:solidFill>
                  <a:srgbClr val="ffffff"/>
                </a:solidFill>
                <a:latin typeface="Book Antiqua"/>
                <a:ea typeface="Times New Roman"/>
              </a:rPr>
              <a:t>A number of centralized attack detection mechanisms have been proposed to detect attacks in IoT, wherein an attack detection system is deployed at the central point in the network that collects data from the network and classifies it as “attack” or “normal” using a supervised machine learning algorithm.</a:t>
            </a: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tabLst>
                <a:tab algn="l" pos="0"/>
              </a:tabLst>
            </a:pPr>
            <a:r>
              <a:rPr b="1" lang="en-US" sz="2400" spc="-1" strike="noStrike">
                <a:solidFill>
                  <a:srgbClr val="ffffff"/>
                </a:solidFill>
                <a:latin typeface="Book Antiqua"/>
                <a:ea typeface="Times New Roman"/>
              </a:rPr>
              <a:t>Note, however, that these mechanisms have failed to achieve significant results due to the distinct requirements of IoT devices, such as scalability, distribution, resource limitations, and low latency. Moreover, the application of supervised machine learning for classification needs a significant amount of labeled data.</a:t>
            </a: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TextShape 1"/>
          <p:cNvSpPr txBox="1"/>
          <p:nvPr/>
        </p:nvSpPr>
        <p:spPr>
          <a:xfrm>
            <a:off x="646200" y="452880"/>
            <a:ext cx="9404280" cy="1400040"/>
          </a:xfrm>
          <a:prstGeom prst="rect">
            <a:avLst/>
          </a:prstGeom>
          <a:noFill/>
          <a:ln>
            <a:noFill/>
          </a:ln>
        </p:spPr>
        <p:txBody>
          <a:bodyPr>
            <a:normAutofit fontScale="34000"/>
          </a:bodyPr>
          <a:p>
            <a:pPr>
              <a:lnSpc>
                <a:spcPct val="100000"/>
              </a:lnSpc>
            </a:pPr>
            <a:r>
              <a:rPr b="1" lang="en-US" sz="4000" spc="-1" strike="noStrike">
                <a:solidFill>
                  <a:srgbClr val="ffffff"/>
                </a:solidFill>
                <a:latin typeface="Arial Black"/>
              </a:rPr>
              <a:t>DIAGRAMATIC REPRESENTATION</a:t>
            </a:r>
            <a:br/>
            <a:br/>
            <a:endParaRPr b="0" lang="en-US" sz="4000" spc="-1" strike="noStrike">
              <a:solidFill>
                <a:srgbClr val="ffffff"/>
              </a:solidFill>
              <a:latin typeface="Century Gothic"/>
            </a:endParaRPr>
          </a:p>
        </p:txBody>
      </p:sp>
      <p:sp>
        <p:nvSpPr>
          <p:cNvPr id="201" name="TextShape 2"/>
          <p:cNvSpPr txBox="1"/>
          <p:nvPr/>
        </p:nvSpPr>
        <p:spPr>
          <a:xfrm>
            <a:off x="1348200" y="1639440"/>
            <a:ext cx="10166040" cy="9212040"/>
          </a:xfrm>
          <a:prstGeom prst="rect">
            <a:avLst/>
          </a:prstGeom>
          <a:noFill/>
          <a:ln>
            <a:noFill/>
          </a:ln>
        </p:spPr>
        <p:txBody>
          <a:bodyPr>
            <a:noAutofit/>
          </a:bodyPr>
          <a:p>
            <a:endParaRPr b="0" lang="en-US" sz="2000" spc="-1" strike="noStrike">
              <a:solidFill>
                <a:srgbClr val="ffffff"/>
              </a:solidFill>
              <a:latin typeface="Century Gothic"/>
            </a:endParaRPr>
          </a:p>
        </p:txBody>
      </p:sp>
      <p:pic>
        <p:nvPicPr>
          <p:cNvPr id="202" name="Picture 2" descr=""/>
          <p:cNvPicPr/>
          <p:nvPr/>
        </p:nvPicPr>
        <p:blipFill>
          <a:blip r:embed="rId1"/>
          <a:stretch/>
        </p:blipFill>
        <p:spPr>
          <a:xfrm>
            <a:off x="473040" y="1150920"/>
            <a:ext cx="9119880" cy="5706720"/>
          </a:xfrm>
          <a:prstGeom prst="rect">
            <a:avLst/>
          </a:prstGeom>
          <a:ln>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TextShape 1"/>
          <p:cNvSpPr txBox="1"/>
          <p:nvPr/>
        </p:nvSpPr>
        <p:spPr>
          <a:xfrm>
            <a:off x="646200" y="452880"/>
            <a:ext cx="9404280" cy="1400040"/>
          </a:xfrm>
          <a:prstGeom prst="rect">
            <a:avLst/>
          </a:prstGeom>
          <a:noFill/>
          <a:ln>
            <a:noFill/>
          </a:ln>
        </p:spPr>
        <p:txBody>
          <a:bodyPr>
            <a:noAutofit/>
          </a:bodyPr>
          <a:p>
            <a:pPr>
              <a:lnSpc>
                <a:spcPct val="100000"/>
              </a:lnSpc>
            </a:pPr>
            <a:r>
              <a:rPr b="0" lang="en-US" sz="3600" spc="-1" strike="noStrike">
                <a:solidFill>
                  <a:srgbClr val="ffffff"/>
                </a:solidFill>
                <a:latin typeface="Arial Black"/>
              </a:rPr>
              <a:t>PLAN OF WORK</a:t>
            </a:r>
            <a:endParaRPr b="0" lang="en-US" sz="3600" spc="-1" strike="noStrike">
              <a:solidFill>
                <a:srgbClr val="ffffff"/>
              </a:solidFill>
              <a:latin typeface="Century Gothic"/>
            </a:endParaRPr>
          </a:p>
        </p:txBody>
      </p:sp>
      <p:sp>
        <p:nvSpPr>
          <p:cNvPr id="204" name="TextShape 2"/>
          <p:cNvSpPr txBox="1"/>
          <p:nvPr/>
        </p:nvSpPr>
        <p:spPr>
          <a:xfrm>
            <a:off x="677160" y="1410840"/>
            <a:ext cx="9096840" cy="5296680"/>
          </a:xfrm>
          <a:prstGeom prst="rect">
            <a:avLst/>
          </a:prstGeom>
          <a:noFill/>
          <a:ln>
            <a:noFill/>
          </a:ln>
        </p:spPr>
        <p:txBody>
          <a:bodyPr>
            <a:normAutofit/>
          </a:bodyPr>
          <a:p>
            <a:pPr algn="just">
              <a:lnSpc>
                <a:spcPct val="100000"/>
              </a:lnSpc>
            </a:pPr>
            <a:r>
              <a:rPr b="1" lang="en-US" sz="2400" spc="-1" strike="noStrike">
                <a:solidFill>
                  <a:srgbClr val="ffffff"/>
                </a:solidFill>
                <a:latin typeface="Book Antiqua"/>
                <a:ea typeface="Times New Roman"/>
              </a:rPr>
              <a:t>This paper offers the following contributions: </a:t>
            </a:r>
            <a:endParaRPr b="0" lang="en-US" sz="2400" spc="-1" strike="noStrike">
              <a:solidFill>
                <a:srgbClr val="ffffff"/>
              </a:solidFill>
              <a:latin typeface="Century Gothic"/>
            </a:endParaRPr>
          </a:p>
          <a:p>
            <a:pPr algn="just">
              <a:lnSpc>
                <a:spcPct val="100000"/>
              </a:lnSpc>
              <a:tabLst>
                <a:tab algn="l" pos="0"/>
              </a:tabLst>
            </a:pPr>
            <a:endParaRPr b="0" lang="en-US" sz="2400" spc="-1" strike="noStrike">
              <a:solidFill>
                <a:srgbClr val="ffffff"/>
              </a:solidFill>
              <a:latin typeface="Century Gothic"/>
            </a:endParaRPr>
          </a:p>
          <a:p>
            <a:pPr indent="-342720" algn="just">
              <a:lnSpc>
                <a:spcPct val="100000"/>
              </a:lnSpc>
              <a:buClr>
                <a:srgbClr val="8ad0d6"/>
              </a:buClr>
              <a:buSzPct val="80000"/>
              <a:buFont typeface="Wingdings 3" charset="2"/>
              <a:buChar char=""/>
              <a:tabLst>
                <a:tab algn="l" pos="0"/>
              </a:tabLst>
            </a:pPr>
            <a:r>
              <a:rPr b="1" lang="en-US" sz="2400" spc="-1" strike="noStrike">
                <a:solidFill>
                  <a:srgbClr val="ffffff"/>
                </a:solidFill>
                <a:latin typeface="Book Antiqua"/>
                <a:ea typeface="Times New Roman"/>
              </a:rPr>
              <a:t>This paper provides implementation of attack detection framework for IoT, which satisfies the distinct requirements of IoT such as distribution and lower detection time. </a:t>
            </a:r>
            <a:endParaRPr b="0" lang="en-US" sz="2400" spc="-1" strike="noStrike">
              <a:solidFill>
                <a:srgbClr val="ffffff"/>
              </a:solidFill>
              <a:latin typeface="Century Gothic"/>
            </a:endParaRPr>
          </a:p>
          <a:p>
            <a:pPr indent="-342720" algn="just">
              <a:lnSpc>
                <a:spcPct val="100000"/>
              </a:lnSpc>
              <a:buClr>
                <a:srgbClr val="8ad0d6"/>
              </a:buClr>
              <a:buSzPct val="80000"/>
              <a:buFont typeface="Wingdings 3" charset="2"/>
              <a:buChar char=""/>
              <a:tabLst>
                <a:tab algn="l" pos="0"/>
              </a:tabLst>
            </a:pPr>
            <a:endParaRPr b="0" lang="en-US" sz="2400" spc="-1" strike="noStrike">
              <a:solidFill>
                <a:srgbClr val="ffffff"/>
              </a:solidFill>
              <a:latin typeface="Century Gothic"/>
            </a:endParaRPr>
          </a:p>
          <a:p>
            <a:pPr indent="-342720" algn="just">
              <a:lnSpc>
                <a:spcPct val="100000"/>
              </a:lnSpc>
              <a:buClr>
                <a:srgbClr val="8ad0d6"/>
              </a:buClr>
              <a:buSzPct val="80000"/>
              <a:buFont typeface="Wingdings 3" charset="2"/>
              <a:buChar char=""/>
              <a:tabLst>
                <a:tab algn="l" pos="0"/>
              </a:tabLst>
            </a:pPr>
            <a:r>
              <a:rPr b="1" lang="en-US" sz="2400" spc="-1" strike="noStrike">
                <a:solidFill>
                  <a:srgbClr val="ffffff"/>
                </a:solidFill>
                <a:latin typeface="Book Antiqua"/>
                <a:ea typeface="Times New Roman"/>
              </a:rPr>
              <a:t>Analyzing the important features of protocols that play an important role in detecting a threat.</a:t>
            </a:r>
            <a:endParaRPr b="0" lang="en-US" sz="2400" spc="-1" strike="noStrike">
              <a:solidFill>
                <a:srgbClr val="ffffff"/>
              </a:solidFill>
              <a:latin typeface="Century Gothic"/>
            </a:endParaRPr>
          </a:p>
          <a:p>
            <a:pPr indent="-342720" algn="just">
              <a:lnSpc>
                <a:spcPct val="100000"/>
              </a:lnSpc>
              <a:buClr>
                <a:srgbClr val="8ad0d6"/>
              </a:buClr>
              <a:buSzPct val="80000"/>
              <a:buFont typeface="Wingdings 3" charset="2"/>
              <a:buChar char=""/>
              <a:tabLst>
                <a:tab algn="l" pos="0"/>
              </a:tabLst>
            </a:pPr>
            <a:endParaRPr b="0" lang="en-US" sz="2400" spc="-1" strike="noStrike">
              <a:solidFill>
                <a:srgbClr val="ffffff"/>
              </a:solidFill>
              <a:latin typeface="Century Gothic"/>
            </a:endParaRPr>
          </a:p>
          <a:p>
            <a:pPr indent="-342720" algn="just">
              <a:lnSpc>
                <a:spcPct val="100000"/>
              </a:lnSpc>
              <a:buClr>
                <a:srgbClr val="8ad0d6"/>
              </a:buClr>
              <a:buSzPct val="80000"/>
              <a:buFont typeface="Wingdings 3" charset="2"/>
              <a:buChar char=""/>
              <a:tabLst>
                <a:tab algn="l" pos="0"/>
              </a:tabLst>
            </a:pPr>
            <a:r>
              <a:rPr b="1" lang="en-US" sz="2400" spc="-1" strike="noStrike">
                <a:solidFill>
                  <a:srgbClr val="ffffff"/>
                </a:solidFill>
                <a:latin typeface="Book Antiqua"/>
                <a:ea typeface="Times New Roman"/>
              </a:rPr>
              <a:t>We compare and analyze the performance of various machine learning algorithms in detecting the threats.</a:t>
            </a:r>
            <a:endParaRPr b="0" lang="en-US" sz="2400" spc="-1" strike="noStrike">
              <a:solidFill>
                <a:srgbClr val="ffffff"/>
              </a:solidFill>
              <a:latin typeface="Century Gothic"/>
            </a:endParaRPr>
          </a:p>
          <a:p>
            <a:pPr>
              <a:lnSpc>
                <a:spcPct val="100000"/>
              </a:lnSpc>
              <a:spcBef>
                <a:spcPts val="1001"/>
              </a:spcBef>
              <a:tabLst>
                <a:tab algn="l" pos="0"/>
              </a:tabLst>
            </a:pP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TextShape 1"/>
          <p:cNvSpPr txBox="1"/>
          <p:nvPr/>
        </p:nvSpPr>
        <p:spPr>
          <a:xfrm>
            <a:off x="677160" y="914400"/>
            <a:ext cx="8596440" cy="1150560"/>
          </a:xfrm>
          <a:prstGeom prst="rect">
            <a:avLst/>
          </a:prstGeom>
          <a:noFill/>
          <a:ln>
            <a:noFill/>
          </a:ln>
        </p:spPr>
        <p:txBody>
          <a:bodyPr>
            <a:noAutofit/>
          </a:bodyPr>
          <a:p>
            <a:pPr>
              <a:lnSpc>
                <a:spcPct val="100000"/>
              </a:lnSpc>
            </a:pPr>
            <a:r>
              <a:rPr b="0" lang="en-US" sz="3600" spc="-1" strike="noStrike">
                <a:solidFill>
                  <a:srgbClr val="ffffff"/>
                </a:solidFill>
                <a:latin typeface="Arial Black"/>
              </a:rPr>
              <a:t>TOOLS AND TECHNOLOGY</a:t>
            </a:r>
            <a:endParaRPr b="0" lang="en-US" sz="3600" spc="-1" strike="noStrike">
              <a:solidFill>
                <a:srgbClr val="ffffff"/>
              </a:solidFill>
              <a:latin typeface="Century Gothic"/>
            </a:endParaRPr>
          </a:p>
        </p:txBody>
      </p:sp>
      <p:sp>
        <p:nvSpPr>
          <p:cNvPr id="206" name="TextShape 2"/>
          <p:cNvSpPr txBox="1"/>
          <p:nvPr/>
        </p:nvSpPr>
        <p:spPr>
          <a:xfrm>
            <a:off x="677160" y="2207160"/>
            <a:ext cx="8596440" cy="4090680"/>
          </a:xfrm>
          <a:prstGeom prst="rect">
            <a:avLst/>
          </a:prstGeom>
          <a:noFill/>
          <a:ln>
            <a:noFill/>
          </a:ln>
        </p:spPr>
        <p:txBody>
          <a:bodyPr>
            <a:noAutofit/>
          </a:bodyPr>
          <a:p>
            <a:pPr marL="228600" indent="-342720" algn="just">
              <a:lnSpc>
                <a:spcPct val="100000"/>
              </a:lnSpc>
              <a:buClr>
                <a:srgbClr val="8ad0d6"/>
              </a:buClr>
              <a:buSzPct val="80000"/>
              <a:buFont typeface="Wingdings 3" charset="2"/>
              <a:buChar char=""/>
            </a:pPr>
            <a:r>
              <a:rPr b="1" lang="en-US" sz="2800" spc="-1" strike="noStrike">
                <a:solidFill>
                  <a:srgbClr val="ffffff"/>
                </a:solidFill>
                <a:latin typeface="Book Antiqua"/>
                <a:ea typeface="Times New Roman"/>
              </a:rPr>
              <a:t>Tensor Flow</a:t>
            </a:r>
            <a:endParaRPr b="0" lang="en-US" sz="2800" spc="-1" strike="noStrike">
              <a:solidFill>
                <a:srgbClr val="ffffff"/>
              </a:solidFill>
              <a:latin typeface="Century Gothic"/>
            </a:endParaRPr>
          </a:p>
          <a:p>
            <a:pPr marL="228600" indent="-342720" algn="just">
              <a:lnSpc>
                <a:spcPct val="100000"/>
              </a:lnSpc>
              <a:buClr>
                <a:srgbClr val="8ad0d6"/>
              </a:buClr>
              <a:buSzPct val="80000"/>
              <a:buFont typeface="Wingdings 3" charset="2"/>
              <a:buChar char=""/>
            </a:pPr>
            <a:r>
              <a:rPr b="1" lang="en-US" sz="2800" spc="-1" strike="noStrike">
                <a:solidFill>
                  <a:srgbClr val="ffffff"/>
                </a:solidFill>
                <a:latin typeface="Book Antiqua"/>
                <a:ea typeface="Times New Roman"/>
              </a:rPr>
              <a:t>Machine Learning</a:t>
            </a:r>
            <a:endParaRPr b="0" lang="en-US" sz="2800" spc="-1" strike="noStrike">
              <a:solidFill>
                <a:srgbClr val="ffffff"/>
              </a:solidFill>
              <a:latin typeface="Century Gothic"/>
            </a:endParaRPr>
          </a:p>
          <a:p>
            <a:pPr marL="228600" indent="-342720" algn="just">
              <a:lnSpc>
                <a:spcPct val="100000"/>
              </a:lnSpc>
              <a:buClr>
                <a:srgbClr val="8ad0d6"/>
              </a:buClr>
              <a:buSzPct val="80000"/>
              <a:buFont typeface="Wingdings 3" charset="2"/>
              <a:buChar char=""/>
            </a:pPr>
            <a:r>
              <a:rPr b="1" lang="en-US" sz="2800" spc="-1" strike="noStrike">
                <a:solidFill>
                  <a:srgbClr val="ffffff"/>
                </a:solidFill>
                <a:latin typeface="Book Antiqua"/>
                <a:ea typeface="Times New Roman"/>
              </a:rPr>
              <a:t>Cloud Computing</a:t>
            </a:r>
            <a:endParaRPr b="0" lang="en-US" sz="2800" spc="-1" strike="noStrike">
              <a:solidFill>
                <a:srgbClr val="ffffff"/>
              </a:solidFill>
              <a:latin typeface="Century Gothic"/>
            </a:endParaRPr>
          </a:p>
          <a:p>
            <a:pPr marL="228600" indent="-342720" algn="just">
              <a:lnSpc>
                <a:spcPct val="100000"/>
              </a:lnSpc>
              <a:buClr>
                <a:srgbClr val="8ad0d6"/>
              </a:buClr>
              <a:buSzPct val="80000"/>
              <a:buFont typeface="Wingdings 3" charset="2"/>
              <a:buChar char=""/>
            </a:pPr>
            <a:r>
              <a:rPr b="1" lang="en-US" sz="2800" spc="-1" strike="noStrike">
                <a:solidFill>
                  <a:srgbClr val="ffffff"/>
                </a:solidFill>
                <a:latin typeface="Book Antiqua"/>
                <a:ea typeface="Times New Roman"/>
              </a:rPr>
              <a:t>Cyber Security</a:t>
            </a:r>
            <a:endParaRPr b="0" lang="en-US" sz="2800" spc="-1" strike="noStrike">
              <a:solidFill>
                <a:srgbClr val="ffffff"/>
              </a:solidFill>
              <a:latin typeface="Century Gothic"/>
            </a:endParaRPr>
          </a:p>
          <a:p>
            <a:pPr algn="just">
              <a:lnSpc>
                <a:spcPct val="100000"/>
              </a:lnSpc>
            </a:pPr>
            <a:endParaRPr b="0" lang="en-US" sz="2800" spc="-1" strike="noStrike">
              <a:solidFill>
                <a:srgbClr val="ffffff"/>
              </a:solidFill>
              <a:latin typeface="Century Gothic"/>
            </a:endParaRPr>
          </a:p>
          <a:p>
            <a:pPr>
              <a:lnSpc>
                <a:spcPct val="100000"/>
              </a:lnSpc>
              <a:spcBef>
                <a:spcPts val="1001"/>
              </a:spcBef>
            </a:pPr>
            <a:endParaRPr b="0" lang="en-US" sz="28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556</TotalTime>
  <Application>LibreOffice/6.4.5.2$Windows_X86_64 LibreOffice_project/a726b36747cf2001e06b58ad5db1aa3a9a1872d6</Application>
  <Words>1023</Words>
  <Paragraphs>62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2020-10-26T20:22:31Z</dcterms:created>
  <dc:creator>Aditi Singh</dc:creator>
  <dc:description/>
  <dc:language>en-IN</dc:language>
  <cp:lastModifiedBy/>
  <dcterms:modified xsi:type="dcterms:W3CDTF">2020-12-14T12:35:05Z</dcterms:modified>
  <cp:revision>37</cp:revision>
  <dc:subject/>
  <dc:title>Distributed attack detection through inductive learning in IoT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15</vt:i4>
  </property>
</Properties>
</file>